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6858000" cx="12192000"/>
  <p:notesSz cx="6858000" cy="9144000"/>
  <p:embeddedFontLst>
    <p:embeddedFont>
      <p:font typeface="Ubuntu"/>
      <p:regular r:id="rId94"/>
      <p:bold r:id="rId95"/>
      <p:italic r:id="rId96"/>
      <p:boldItalic r:id="rId97"/>
    </p:embeddedFont>
    <p:embeddedFont>
      <p:font typeface="Architects Daughter"/>
      <p:regular r:id="rId98"/>
    </p:embeddedFont>
    <p:embeddedFont>
      <p:font typeface="Garamond"/>
      <p:regular r:id="rId99"/>
      <p:bold r:id="rId100"/>
      <p:italic r:id="rId101"/>
      <p:boldItalic r:id="rId102"/>
    </p:embeddedFont>
    <p:embeddedFont>
      <p:font typeface="Playfair Display"/>
      <p:regular r:id="rId103"/>
      <p:bold r:id="rId104"/>
      <p:italic r:id="rId105"/>
      <p:boldItalic r:id="rId106"/>
    </p:embeddedFont>
    <p:embeddedFont>
      <p:font typeface="Roboto Mono"/>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9D431E-7405-46D8-B448-ECB2E8CF2C22}">
  <a:tblStyle styleId="{059D431E-7405-46D8-B448-ECB2E8CF2C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69CA430-C550-4355-ADA0-96E2C1E241F9}"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Mono-regular.fntdata"/><Relationship Id="rId106" Type="http://schemas.openxmlformats.org/officeDocument/2006/relationships/font" Target="fonts/PlayfairDisplay-boldItalic.fntdata"/><Relationship Id="rId105" Type="http://schemas.openxmlformats.org/officeDocument/2006/relationships/font" Target="fonts/PlayfairDisplay-italic.fntdata"/><Relationship Id="rId104" Type="http://schemas.openxmlformats.org/officeDocument/2006/relationships/font" Target="fonts/PlayfairDisplay-bold.fntdata"/><Relationship Id="rId109" Type="http://schemas.openxmlformats.org/officeDocument/2006/relationships/font" Target="fonts/RobotoMono-italic.fntdata"/><Relationship Id="rId108" Type="http://schemas.openxmlformats.org/officeDocument/2006/relationships/font" Target="fonts/RobotoMono-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PlayfairDisplay-regular.fntdata"/><Relationship Id="rId102" Type="http://schemas.openxmlformats.org/officeDocument/2006/relationships/font" Target="fonts/Garamond-boldItalic.fntdata"/><Relationship Id="rId101" Type="http://schemas.openxmlformats.org/officeDocument/2006/relationships/font" Target="fonts/Garamond-italic.fntdata"/><Relationship Id="rId100" Type="http://schemas.openxmlformats.org/officeDocument/2006/relationships/font" Target="fonts/Garamon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Ubuntu-bold.fntdata"/><Relationship Id="rId94" Type="http://schemas.openxmlformats.org/officeDocument/2006/relationships/font" Target="fonts/Ubuntu-regular.fntdata"/><Relationship Id="rId97" Type="http://schemas.openxmlformats.org/officeDocument/2006/relationships/font" Target="fonts/Ubuntu-boldItalic.fntdata"/><Relationship Id="rId96" Type="http://schemas.openxmlformats.org/officeDocument/2006/relationships/font" Target="fonts/Ubuntu-italic.fntdata"/><Relationship Id="rId11" Type="http://schemas.openxmlformats.org/officeDocument/2006/relationships/slide" Target="slides/slide5.xml"/><Relationship Id="rId99" Type="http://schemas.openxmlformats.org/officeDocument/2006/relationships/font" Target="fonts/Garamond-regular.fntdata"/><Relationship Id="rId10" Type="http://schemas.openxmlformats.org/officeDocument/2006/relationships/slide" Target="slides/slide4.xml"/><Relationship Id="rId98" Type="http://schemas.openxmlformats.org/officeDocument/2006/relationships/font" Target="fonts/ArchitectsDaughter-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RobotoMono-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c2b03141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IE"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34" name="Google Shape;234;gfc2b0314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gfc2b03141a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a92e80986_0_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16" name="Google Shape;316;gfa92e80986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a92e8098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fa92e80986_0_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9" name="Google Shape;329;gfa92e80986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94a5edaae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194a5edaae1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rPr b="0" i="0" lang="en-IE" sz="1800" u="none" strike="noStrike">
                <a:solidFill>
                  <a:srgbClr val="000000"/>
                </a:solidFill>
                <a:latin typeface="Calibri"/>
                <a:ea typeface="Calibri"/>
                <a:cs typeface="Calibri"/>
                <a:sym typeface="Calibri"/>
              </a:rPr>
              <a:t>We’ll then turn to a set of tasks collectively called text normalization, in which </a:t>
            </a:r>
            <a:r>
              <a:rPr b="0" i="0" lang="en-IE" sz="1800" u="none" strike="noStrike">
                <a:solidFill>
                  <a:srgbClr val="0000FF"/>
                </a:solidFill>
                <a:latin typeface="Calibri"/>
                <a:ea typeface="Calibri"/>
                <a:cs typeface="Calibri"/>
                <a:sym typeface="Calibri"/>
              </a:rPr>
              <a:t>normalization.</a:t>
            </a:r>
            <a:r>
              <a:rPr b="0" i="0" lang="en-IE" sz="1800" u="none" strike="noStrike">
                <a:solidFill>
                  <a:srgbClr val="000000"/>
                </a:solidFill>
                <a:latin typeface="Calibri"/>
                <a:ea typeface="Calibri"/>
                <a:cs typeface="Calibri"/>
                <a:sym typeface="Calibri"/>
              </a:rPr>
              <a:t> Normalizing text means converting it to a more convenient, standard form.</a:t>
            </a:r>
            <a:endParaRPr>
              <a:latin typeface="Calibri"/>
              <a:ea typeface="Calibri"/>
              <a:cs typeface="Calibri"/>
              <a:sym typeface="Calibri"/>
            </a:endParaRPr>
          </a:p>
        </p:txBody>
      </p:sp>
      <p:sp>
        <p:nvSpPr>
          <p:cNvPr id="371" name="Google Shape;371;g194a5edaae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a92e80986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fa92e80986_0_7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381" name="Google Shape;381;gfa92e80986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94a5edaae1_0_26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89" name="Google Shape;389;g194a5edaae1_0_2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a92e80986_0_9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06" name="Google Shape;406;gfa92e80986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a92e80986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fa92e80986_0_10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20" name="Google Shape;420;gfa92e80986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c2b03141a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c2b03141a_0_2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fc2b03141a_0_2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c2b03141a_0_1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fc2b03141a_0_14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fc2b03141a_0_14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c2b03141a_0_17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c2b03141a_0_17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fc2b03141a_0_17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c2b03141a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c2b03141a_0_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fc2b03141a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c2b03141a_0_19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c2b03141a_0_19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P(A\cap B) = P(A|B)P(B) = P(B|A)P(B)</a:t>
            </a:r>
            <a:endParaRPr/>
          </a:p>
          <a:p>
            <a:pPr indent="0" lvl="0" marL="0" rtl="0" algn="l">
              <a:spcBef>
                <a:spcPts val="0"/>
              </a:spcBef>
              <a:spcAft>
                <a:spcPts val="0"/>
              </a:spcAft>
              <a:buNone/>
            </a:pPr>
            <a:r>
              <a:rPr lang="en-IE"/>
              <a:t>1 = \frac{P(A \cap B)}{P(B \cap A)} = \frac{P(A|B)P(B)}{P(B|A)P(A)}</a:t>
            </a:r>
            <a:endParaRPr/>
          </a:p>
        </p:txBody>
      </p:sp>
      <p:sp>
        <p:nvSpPr>
          <p:cNvPr id="471" name="Google Shape;471;gfc2b03141a_0_19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c2b03141a_0_2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c2b03141a_0_2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fc2b03141a_0_21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fc2b03141a_0_2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fc2b03141a_0_24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TF\text{-}IDF=f_w \times \left( \log\left\(\frac{N}{N_w}\right) + 1\right)</a:t>
            </a:r>
            <a:endParaRPr/>
          </a:p>
          <a:p>
            <a:pPr indent="0" lvl="0" marL="0" rtl="0" algn="l">
              <a:spcBef>
                <a:spcPts val="0"/>
              </a:spcBef>
              <a:spcAft>
                <a:spcPts val="0"/>
              </a:spcAft>
              <a:buNone/>
            </a:pPr>
            <a:r>
              <a:t/>
            </a:r>
            <a:endParaRPr/>
          </a:p>
        </p:txBody>
      </p:sp>
      <p:sp>
        <p:nvSpPr>
          <p:cNvPr id="498" name="Google Shape;498;gfc2b03141a_0_2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c2b03141a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c2b03141a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fc2b03141a_0_2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c2b03141a_0_3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fc2b03141a_0_3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fc2b03141a_0_36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c2b03141a_0_26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fc2b03141a_0_2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39" name="Google Shape;539;gfc2b03141a_0_26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c2b03141a_0_28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fc2b03141a_0_2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50" name="Google Shape;550;gfc2b03141a_0_28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c2b03141a_0_3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c2b03141a_0_3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fc2b03141a_0_31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c2b03141a_0_3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fc2b03141a_0_33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fc2b03141a_0_33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fc2b03141a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fc2b03141a_0_2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fc2b03141a_0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c2b03141a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c2b03141a_0_2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fc2b03141a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c2b03141a_0_3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c2b03141a_0_36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fc2b03141a_0_36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fc2b03141a_0_3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fc2b03141a_0_38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fc2b03141a_0_38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c2b03141a_0_4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fc2b03141a_0_4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60" name="Google Shape;660;gfc2b03141a_0_41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c2b03141a_0_4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fc2b03141a_0_4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68" name="Google Shape;668;gfc2b03141a_0_46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c2b03141a_0_48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fc2b03141a_0_4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77" name="Google Shape;677;gfc2b03141a_0_48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c2b03141a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fc2b03141a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fc2b03141a_0_2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94a5edaae1_0_620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92" name="Google Shape;692;g194a5edaae1_0_6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94a5edaae1_0_64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01" name="Google Shape;701;g194a5edaae1_0_6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94a5edaae1_0_666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09" name="Google Shape;709;g194a5edaae1_0_6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94a5edaae1_0_69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56" name="Google Shape;756;g194a5edaae1_0_6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c2b03141a_0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c2b03141a_0_5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fc2b03141a_0_5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94a5edaae1_0_71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67" name="Google Shape;767;g194a5edaae1_0_7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94a5edaae1_0_76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74" name="Google Shape;774;g194a5edaae1_0_7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94a5edaae1_0_785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81" name="Google Shape;781;g194a5edaae1_0_78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fc2b03141a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fc2b03141a_0_2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fc2b03141a_0_2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95885cfac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95885cfaca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\hat{y} = \sigma(f(\mathbf{x})) = \frac{1}{1 + e^{-f(\mathbf{x})}}</a:t>
            </a:r>
            <a:endParaRPr/>
          </a:p>
        </p:txBody>
      </p:sp>
      <p:sp>
        <p:nvSpPr>
          <p:cNvPr id="796" name="Google Shape;796;g195885cfaca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95885cfaca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95885cfaca_0_2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195885cfaca_0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95885cfaca_0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95885cfaca_0_5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195885cfaca_0_5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95885cfaca_0_7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95885cfaca_0_7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195885cfaca_0_7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95885cfaca_0_10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95885cfaca_0_10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\mathbf{h}'_i = f(\mathbf{U}'\mathbf{h}'_{i+1} + \mathbf{W}'\mathbf{x}_i + \mathbf{v}')</a:t>
            </a:r>
            <a:endParaRPr/>
          </a:p>
        </p:txBody>
      </p:sp>
      <p:sp>
        <p:nvSpPr>
          <p:cNvPr id="917" name="Google Shape;917;g195885cfaca_0_10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95885cfaca_0_1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95885cfaca_0_1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195885cfaca_0_1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c2b03141a_0_7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c2b03141a_0_7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fc2b03141a_0_7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95885cfaca_0_1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95885cfaca_0_16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195885cfaca_0_16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95885cfac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95885cfac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g195885cfac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95885cfaca_0_19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95885cfaca_0_19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g195885cfaca_0_19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95885cfaca_0_2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95885cfaca_0_22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195885cfaca_0_2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95885cfaca_0_2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95885cfaca_0_24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195885cfaca_0_24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95885cfaca_0_2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95885cfaca_0_27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g195885cfaca_0_27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95885cfaca_0_29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95885cfaca_0_29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g195885cfaca_0_29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95885cfaca_0_29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95885cfaca_0_29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g195885cfaca_0_29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95885cfaca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95885cfaca_0_32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g195885cfaca_0_32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45b5553d75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45b5553d75_0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g145b5553d75_0_2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c2b03141a_0_10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fc2b03141a_0_10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94a5edaae1_0_8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g194a5edaae1_0_835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1241" name="Google Shape;1241;g194a5edaae1_0_83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94a5edaae1_0_8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Google Shape;1254;g194a5edaae1_0_88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sz="1200">
              <a:latin typeface="Calibri"/>
              <a:ea typeface="Calibri"/>
              <a:cs typeface="Calibri"/>
              <a:sym typeface="Calibri"/>
            </a:endParaRPr>
          </a:p>
        </p:txBody>
      </p:sp>
      <p:sp>
        <p:nvSpPr>
          <p:cNvPr id="1255" name="Google Shape;1255;g194a5edaae1_0_88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94a5edaae1_0_90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g194a5edaae1_0_906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1273" name="Google Shape;1273;g194a5edaae1_0_90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94a5edaae1_0_929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sz="1200">
              <a:latin typeface="Calibri"/>
              <a:ea typeface="Calibri"/>
              <a:cs typeface="Calibri"/>
              <a:sym typeface="Calibri"/>
            </a:endParaRPr>
          </a:p>
        </p:txBody>
      </p:sp>
      <p:sp>
        <p:nvSpPr>
          <p:cNvPr id="1282" name="Google Shape;1282;g194a5edaae1_0_9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94a5edaae1_0_9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0" name="Google Shape;1290;g194a5edaae1_0_95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sz="1200">
              <a:latin typeface="Calibri"/>
              <a:ea typeface="Calibri"/>
              <a:cs typeface="Calibri"/>
              <a:sym typeface="Calibri"/>
            </a:endParaRPr>
          </a:p>
        </p:txBody>
      </p:sp>
      <p:sp>
        <p:nvSpPr>
          <p:cNvPr id="1291" name="Google Shape;1291;g194a5edaae1_0_95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94a5edaae1_0_1048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99" name="Google Shape;1299;g194a5edaae1_0_10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94a5edaae1_0_99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g194a5edaae1_0_99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94a5edaae1_0_1096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38" name="Google Shape;1338;g194a5edaae1_0_109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94a5edaae1_0_11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5" name="Google Shape;1355;g194a5edaae1_0_111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56" name="Google Shape;1356;g194a5edaae1_0_111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E"/>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fc2b03141a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fc2b03141a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gfc2b03141a_0_2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c2b03141a_0_12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fc2b03141a_0_1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94a5edaae1_0_1166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71" name="Google Shape;1371;g194a5edaae1_0_11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94a5edaae1_0_118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194a5edaae1_0_11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IE" sz="1200"/>
              <a:t>hotel, movie or other reviews (product ratings), political discourse and commenting (election polls), business and financial analysis (stock value prediction), ...</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82" name="Google Shape;1382;g194a5edaae1_0_118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94a5edaae1_0_1213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97" name="Google Shape;1397;g194a5edaae1_0_12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94a5edaae1_0_12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g194a5edaae1_0_1236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rPr lang="en-IE"/>
              <a:t>Remember? From Lec 1</a:t>
            </a:r>
            <a:endParaRPr/>
          </a:p>
        </p:txBody>
      </p:sp>
      <p:sp>
        <p:nvSpPr>
          <p:cNvPr id="1409" name="Google Shape;1409;g194a5edaae1_0_123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94a5edaae1_0_12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7" name="Google Shape;1417;g194a5edaae1_0_1283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rPr b="0" i="0" lang="en-IE">
                <a:solidFill>
                  <a:srgbClr val="202124"/>
                </a:solidFill>
                <a:latin typeface="arial"/>
                <a:ea typeface="arial"/>
                <a:cs typeface="arial"/>
                <a:sym typeface="arial"/>
              </a:rPr>
              <a:t>TextBlob is </a:t>
            </a:r>
            <a:r>
              <a:rPr b="1" i="0" lang="en-IE">
                <a:solidFill>
                  <a:srgbClr val="202124"/>
                </a:solidFill>
                <a:latin typeface="arial"/>
                <a:ea typeface="arial"/>
                <a:cs typeface="arial"/>
                <a:sym typeface="arial"/>
              </a:rPr>
              <a:t>a simple library which supports complex analysis and operations on textual data</a:t>
            </a:r>
            <a:r>
              <a:rPr b="0" i="0" lang="en-IE">
                <a:solidFill>
                  <a:srgbClr val="202124"/>
                </a:solidFill>
                <a:latin typeface="arial"/>
                <a:ea typeface="arial"/>
                <a:cs typeface="arial"/>
                <a:sym typeface="arial"/>
              </a:rPr>
              <a:t>. For lexicon-based approaches, a sentiment is defined by its semantic orientation and the intensity of each word in the sentence. ... TextBlob returns polarity and subjectivity of a sentence.</a:t>
            </a:r>
            <a:endParaRPr/>
          </a:p>
          <a:p>
            <a:pPr indent="-228600" lvl="0" marL="457200" marR="0" rtl="0" algn="l">
              <a:lnSpc>
                <a:spcPct val="100000"/>
              </a:lnSpc>
              <a:spcBef>
                <a:spcPts val="0"/>
              </a:spcBef>
              <a:spcAft>
                <a:spcPts val="0"/>
              </a:spcAft>
              <a:buClr>
                <a:srgbClr val="000000"/>
              </a:buClr>
              <a:buSzPts val="1400"/>
              <a:buFont typeface="Arial"/>
              <a:buNone/>
            </a:pPr>
            <a:r>
              <a:rPr b="0" i="0" lang="en-IE">
                <a:solidFill>
                  <a:srgbClr val="202124"/>
                </a:solidFill>
                <a:latin typeface="arial"/>
                <a:ea typeface="arial"/>
                <a:cs typeface="arial"/>
                <a:sym typeface="arial"/>
              </a:rPr>
              <a:t>VADER (Valence Aware Dictionary and sEntiment Reasoner) is a </a:t>
            </a:r>
            <a:r>
              <a:rPr b="1" i="0" lang="en-IE">
                <a:solidFill>
                  <a:srgbClr val="202124"/>
                </a:solidFill>
                <a:latin typeface="arial"/>
                <a:ea typeface="arial"/>
                <a:cs typeface="arial"/>
                <a:sym typeface="arial"/>
              </a:rPr>
              <a:t>lexicon and rule-based sentiment analysis tool</a:t>
            </a:r>
            <a:r>
              <a:rPr b="0" i="0" lang="en-IE">
                <a:solidFill>
                  <a:srgbClr val="202124"/>
                </a:solidFill>
                <a:latin typeface="arial"/>
                <a:ea typeface="arial"/>
                <a:cs typeface="arial"/>
                <a:sym typeface="arial"/>
              </a:rPr>
              <a:t> that is specifically attuned to sentiments expressed in social media, and works well on texts from other domains.</a:t>
            </a:r>
            <a:endParaRPr/>
          </a:p>
        </p:txBody>
      </p:sp>
      <p:sp>
        <p:nvSpPr>
          <p:cNvPr id="1418" name="Google Shape;1418;g194a5edaae1_0_128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94a5edaae1_0_130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g194a5edaae1_0_130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IE" sz="1200" u="none" cap="none" strike="noStrike">
                <a:solidFill>
                  <a:schemeClr val="dk1"/>
                </a:solidFill>
                <a:latin typeface="Calibri"/>
                <a:ea typeface="Calibri"/>
                <a:cs typeface="Calibri"/>
                <a:sym typeface="Calibri"/>
              </a:rPr>
              <a:t>The table shows the simplest form of a sentiment lexicon, others include .. which can have a rating of valence</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IE">
                <a:solidFill>
                  <a:srgbClr val="202124"/>
                </a:solidFill>
                <a:latin typeface="arial"/>
                <a:ea typeface="arial"/>
                <a:cs typeface="arial"/>
                <a:sym typeface="arial"/>
              </a:rPr>
              <a:t>The results indicate SentiWordNet could be used as an important resource for sentiment classification tasks.</a:t>
            </a:r>
            <a:endParaRPr b="0" i="0" sz="1200" u="none" cap="none" strike="noStrike">
              <a:solidFill>
                <a:schemeClr val="dk1"/>
              </a:solidFill>
              <a:latin typeface="Calibri"/>
              <a:ea typeface="Calibri"/>
              <a:cs typeface="Calibri"/>
              <a:sym typeface="Calibri"/>
            </a:endParaRPr>
          </a:p>
        </p:txBody>
      </p:sp>
      <p:sp>
        <p:nvSpPr>
          <p:cNvPr id="1429" name="Google Shape;1429;g194a5edaae1_0_130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94a5edaae1_0_13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8" name="Google Shape;1438;g194a5edaae1_0_13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39" name="Google Shape;1439;g194a5edaae1_0_13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94a5edaae1_0_135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46" name="Google Shape;1446;g194a5edaae1_0_13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94a5edaae1_0_137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g194a5edaae1_0_13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55" name="Google Shape;1455;g194a5edaae1_0_137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45b5553d75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45b5553d75_0_2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145b5553d75_0_2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c2b03141a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c2b03141a_0_2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fc2b03141a_0_2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94a5edaae1_0_142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71" name="Google Shape;1471;g194a5edaae1_0_14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94a5edaae1_0_139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0" name="Google Shape;1480;g194a5edaae1_0_1399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81" name="Google Shape;1481;g194a5edaae1_0_139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94a5edaae1_0_14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9" name="Google Shape;1489;g194a5edaae1_0_1445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90" name="Google Shape;1490;g194a5edaae1_0_144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194a5edaae1_0_146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8" name="Google Shape;1498;g194a5edaae1_0_1468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99" name="Google Shape;1499;g194a5edaae1_0_146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E"/>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94a5edaae1_0_15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g194a5edaae1_0_15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94a5edaae1_0_156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g194a5edaae1_0_15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94a5edaae1_0_15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g194a5edaae1_0_1537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24" name="Google Shape;1524;g194a5edaae1_0_153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fc2b03141a_0_5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fc2b03141a_0_51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gfc2b03141a_0_5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a92e80986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fa92e8098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7842" l="0" r="3860" t="10660"/>
          <a:stretch/>
        </p:blipFill>
        <p:spPr>
          <a:xfrm>
            <a:off x="-13252" y="0"/>
            <a:ext cx="12205253" cy="6897756"/>
          </a:xfrm>
          <a:prstGeom prst="rect">
            <a:avLst/>
          </a:prstGeom>
          <a:noFill/>
          <a:ln>
            <a:noFill/>
          </a:ln>
        </p:spPr>
      </p:pic>
      <p:sp>
        <p:nvSpPr>
          <p:cNvPr id="17" name="Google Shape;17;p2"/>
          <p:cNvSpPr/>
          <p:nvPr/>
        </p:nvSpPr>
        <p:spPr>
          <a:xfrm>
            <a:off x="5765359" y="0"/>
            <a:ext cx="1426725" cy="6897756"/>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alpha val="5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rect b="b" l="l" r="r" t="t"/>
            <a:pathLst>
              <a:path extrusionOk="0" h="6897756" w="6774812">
                <a:moveTo>
                  <a:pt x="0" y="0"/>
                </a:moveTo>
                <a:lnTo>
                  <a:pt x="5783571" y="0"/>
                </a:lnTo>
                <a:lnTo>
                  <a:pt x="6774812" y="6897756"/>
                </a:lnTo>
                <a:lnTo>
                  <a:pt x="0" y="6897756"/>
                </a:lnTo>
                <a:lnTo>
                  <a:pt x="0" y="0"/>
                </a:lnTo>
                <a:close/>
              </a:path>
            </a:pathLst>
          </a:custGeom>
          <a:solidFill>
            <a:srgbClr val="75114A">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rect b="b" l="l" r="r" t="t"/>
            <a:pathLst>
              <a:path extrusionOk="0" h="1282148" w="5027639">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0" name="Google Shape;20;p2"/>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21" name="Google Shape;21;p2"/>
          <p:cNvSpPr txBox="1"/>
          <p:nvPr>
            <p:ph type="ctrTitle"/>
          </p:nvPr>
        </p:nvSpPr>
        <p:spPr>
          <a:xfrm>
            <a:off x="695501" y="3102474"/>
            <a:ext cx="5162100" cy="2652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D9C49F"/>
              </a:buClr>
              <a:buSzPts val="7000"/>
              <a:buFont typeface="Garamond"/>
              <a:buNone/>
              <a:defRPr b="1" i="0" sz="7000" u="none" cap="none" strike="noStrike">
                <a:solidFill>
                  <a:srgbClr val="D9C49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2"/>
          <p:cNvSpPr txBox="1"/>
          <p:nvPr>
            <p:ph idx="1" type="subTitle"/>
          </p:nvPr>
        </p:nvSpPr>
        <p:spPr>
          <a:xfrm>
            <a:off x="7752523" y="4107533"/>
            <a:ext cx="4189200" cy="1021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Garamond"/>
                <a:ea typeface="Garamond"/>
                <a:cs typeface="Garamond"/>
                <a:sym typeface="Garamond"/>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3" name="Google Shape;23;p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4" name="Google Shape;24;p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5" name="Google Shape;25;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pic>
        <p:nvPicPr>
          <p:cNvPr id="26" name="Google Shape;26;p2"/>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08"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b="0" l="0" r="0" t="0"/>
          <a:stretch/>
        </p:blipFill>
        <p:spPr>
          <a:xfrm>
            <a:off x="-17344" y="-99182"/>
            <a:ext cx="12209343" cy="6957182"/>
          </a:xfrm>
          <a:prstGeom prst="rect">
            <a:avLst/>
          </a:prstGeom>
          <a:noFill/>
          <a:ln>
            <a:noFill/>
          </a:ln>
        </p:spPr>
      </p:pic>
      <p:sp>
        <p:nvSpPr>
          <p:cNvPr id="210" name="Google Shape;210;p11"/>
          <p:cNvSpPr/>
          <p:nvPr/>
        </p:nvSpPr>
        <p:spPr>
          <a:xfrm>
            <a:off x="441346" y="386807"/>
            <a:ext cx="4506300" cy="4724100"/>
          </a:xfrm>
          <a:prstGeom prst="rect">
            <a:avLst/>
          </a:prstGeom>
          <a:solidFill>
            <a:srgbClr val="75114A">
              <a:alpha val="6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1" name="Google Shape;211;p11"/>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2" name="Google Shape;212;p11"/>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3" name="Google Shape;213;p11"/>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4" name="Google Shape;214;p11"/>
          <p:cNvSpPr txBox="1"/>
          <p:nvPr>
            <p:ph type="ctrTitle"/>
          </p:nvPr>
        </p:nvSpPr>
        <p:spPr>
          <a:xfrm>
            <a:off x="720934" y="434781"/>
            <a:ext cx="4048800" cy="2071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11"/>
          <p:cNvSpPr txBox="1"/>
          <p:nvPr>
            <p:ph idx="1" type="subTitle"/>
          </p:nvPr>
        </p:nvSpPr>
        <p:spPr>
          <a:xfrm>
            <a:off x="720934" y="2838917"/>
            <a:ext cx="4048800" cy="19638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16" name="Google Shape;216;p11"/>
          <p:cNvSpPr txBox="1"/>
          <p:nvPr>
            <p:ph idx="10" type="dt"/>
          </p:nvPr>
        </p:nvSpPr>
        <p:spPr>
          <a:xfrm>
            <a:off x="3670465" y="6118555"/>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17" name="Google Shape;217;p11"/>
          <p:cNvSpPr txBox="1"/>
          <p:nvPr>
            <p:ph idx="11" type="ftr"/>
          </p:nvPr>
        </p:nvSpPr>
        <p:spPr>
          <a:xfrm>
            <a:off x="7771263" y="6118554"/>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18" name="Google Shape;218;p11"/>
          <p:cNvPicPr preferRelativeResize="0"/>
          <p:nvPr/>
        </p:nvPicPr>
        <p:blipFill rotWithShape="1">
          <a:blip r:embed="rId3">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Content &amp; Picture">
  <p:cSld name="Text Slide - Content &amp; Picture">
    <p:spTree>
      <p:nvGrpSpPr>
        <p:cNvPr id="219" name="Shape 219"/>
        <p:cNvGrpSpPr/>
        <p:nvPr/>
      </p:nvGrpSpPr>
      <p:grpSpPr>
        <a:xfrm>
          <a:off x="0" y="0"/>
          <a:ext cx="0" cy="0"/>
          <a:chOff x="0" y="0"/>
          <a:chExt cx="0" cy="0"/>
        </a:xfrm>
      </p:grpSpPr>
      <p:sp>
        <p:nvSpPr>
          <p:cNvPr id="220" name="Google Shape;220;p12"/>
          <p:cNvSpPr txBox="1"/>
          <p:nvPr>
            <p:ph type="title"/>
          </p:nvPr>
        </p:nvSpPr>
        <p:spPr>
          <a:xfrm>
            <a:off x="838200" y="365125"/>
            <a:ext cx="5181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1" name="Google Shape;221;p12"/>
          <p:cNvSpPr txBox="1"/>
          <p:nvPr>
            <p:ph idx="1" type="body"/>
          </p:nvPr>
        </p:nvSpPr>
        <p:spPr>
          <a:xfrm>
            <a:off x="838200" y="1825625"/>
            <a:ext cx="5181600" cy="39804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222" name="Google Shape;222;p12"/>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3" name="Google Shape;223;p12"/>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4" name="Google Shape;224;p12"/>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5" name="Google Shape;225;p12"/>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26" name="Google Shape;226;p12"/>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27" name="Google Shape;227;p12"/>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1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1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31" name="Google Shape;231;p1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1" type="obj">
  <p:cSld name="OBJECT">
    <p:spTree>
      <p:nvGrpSpPr>
        <p:cNvPr id="27" name="Shape 27"/>
        <p:cNvGrpSpPr/>
        <p:nvPr/>
      </p:nvGrpSpPr>
      <p:grpSpPr>
        <a:xfrm>
          <a:off x="0" y="0"/>
          <a:ext cx="0" cy="0"/>
          <a:chOff x="0" y="0"/>
          <a:chExt cx="0" cy="0"/>
        </a:xfrm>
      </p:grpSpPr>
      <p:sp>
        <p:nvSpPr>
          <p:cNvPr id="28" name="Google Shape;28;p3"/>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9" name="Google Shape;29;p3"/>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0" name="Google Shape;30;p3"/>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1" name="Google Shape;31;p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3"/>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33" name="Google Shape;33;p3"/>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34" name="Google Shape;34;p3"/>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35" name="Google Shape;35;p3"/>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B">
  <p:cSld name="Divider Slide 2B">
    <p:spTree>
      <p:nvGrpSpPr>
        <p:cNvPr id="36"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b="0" l="0" r="0" t="0"/>
          <a:stretch/>
        </p:blipFill>
        <p:spPr>
          <a:xfrm>
            <a:off x="-13252" y="0"/>
            <a:ext cx="12205252" cy="6897755"/>
          </a:xfrm>
          <a:prstGeom prst="rect">
            <a:avLst/>
          </a:prstGeom>
          <a:noFill/>
          <a:ln>
            <a:noFill/>
          </a:ln>
        </p:spPr>
      </p:pic>
      <p:sp>
        <p:nvSpPr>
          <p:cNvPr id="38" name="Google Shape;38;p4"/>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9" name="Google Shape;39;p4"/>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40" name="Google Shape;40;p4"/>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 name="Google Shape;41;p4"/>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42" name="Google Shape;42;p4"/>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43" name="Google Shape;43;p4"/>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44" name="Google Shape;44;p4"/>
          <p:cNvPicPr preferRelativeResize="0"/>
          <p:nvPr/>
        </p:nvPicPr>
        <p:blipFill>
          <a:blip r:embed="rId3">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B">
  <p:cSld name="Divider Slide 1B">
    <p:spTree>
      <p:nvGrpSpPr>
        <p:cNvPr id="45"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b="15063" l="975" r="1080" t="1912"/>
          <a:stretch/>
        </p:blipFill>
        <p:spPr>
          <a:xfrm>
            <a:off x="-13253" y="0"/>
            <a:ext cx="12205255" cy="6897757"/>
          </a:xfrm>
          <a:prstGeom prst="rect">
            <a:avLst/>
          </a:prstGeom>
          <a:noFill/>
          <a:ln>
            <a:noFill/>
          </a:ln>
        </p:spPr>
      </p:pic>
      <p:pic>
        <p:nvPicPr>
          <p:cNvPr id="47" name="Google Shape;47;p5"/>
          <p:cNvPicPr preferRelativeResize="0"/>
          <p:nvPr/>
        </p:nvPicPr>
        <p:blipFill rotWithShape="1">
          <a:blip r:embed="rId3">
            <a:alphaModFix amt="38000"/>
          </a:blip>
          <a:srcRect b="2445" l="23094" r="-5157" t="38467"/>
          <a:stretch/>
        </p:blipFill>
        <p:spPr>
          <a:xfrm>
            <a:off x="-13254" y="1"/>
            <a:ext cx="8084129" cy="6897758"/>
          </a:xfrm>
          <a:prstGeom prst="rect">
            <a:avLst/>
          </a:prstGeom>
          <a:noFill/>
          <a:ln>
            <a:noFill/>
          </a:ln>
        </p:spPr>
      </p:pic>
      <p:sp>
        <p:nvSpPr>
          <p:cNvPr id="48" name="Google Shape;48;p5"/>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49" name="Google Shape;49;p5"/>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0" name="Google Shape;50;p5"/>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5"/>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52" name="Google Shape;52;p5"/>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53" name="Google Shape;53;p5"/>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54" name="Google Shape;54;p5"/>
          <p:cNvPicPr preferRelativeResize="0"/>
          <p:nvPr/>
        </p:nvPicPr>
        <p:blipFill>
          <a:blip r:embed="rId4">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3B">
  <p:cSld name="Divider Slide 3B">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b="12397" l="7074" r="0" t="9193"/>
          <a:stretch/>
        </p:blipFill>
        <p:spPr>
          <a:xfrm>
            <a:off x="-1" y="0"/>
            <a:ext cx="12191581" cy="6857999"/>
          </a:xfrm>
          <a:prstGeom prst="rect">
            <a:avLst/>
          </a:prstGeom>
          <a:noFill/>
          <a:ln>
            <a:noFill/>
          </a:ln>
        </p:spPr>
      </p:pic>
      <p:sp>
        <p:nvSpPr>
          <p:cNvPr id="57" name="Google Shape;57;p6"/>
          <p:cNvSpPr/>
          <p:nvPr/>
        </p:nvSpPr>
        <p:spPr>
          <a:xfrm>
            <a:off x="5770821" y="-25629"/>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58" name="Google Shape;58;p6"/>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9" name="Google Shape;59;p6"/>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6"/>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61" name="Google Shape;61;p6"/>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62" name="Google Shape;62;p6"/>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63" name="Google Shape;63;p6"/>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64"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7"/>
          <p:cNvSpPr/>
          <p:nvPr/>
        </p:nvSpPr>
        <p:spPr>
          <a:xfrm>
            <a:off x="6291470" y="4182533"/>
            <a:ext cx="5155500" cy="2218200"/>
          </a:xfrm>
          <a:prstGeom prst="rect">
            <a:avLst/>
          </a:prstGeom>
          <a:solidFill>
            <a:srgbClr val="B94F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7"/>
          <p:cNvSpPr txBox="1"/>
          <p:nvPr/>
        </p:nvSpPr>
        <p:spPr>
          <a:xfrm>
            <a:off x="6616390" y="4399704"/>
            <a:ext cx="4754100" cy="17544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are </a:t>
            </a:r>
            <a:r>
              <a:rPr b="1" i="0" lang="en-IE" sz="2000" u="none" cap="none" strike="noStrike">
                <a:solidFill>
                  <a:schemeClr val="lt1"/>
                </a:solidFill>
                <a:latin typeface="Calibri"/>
                <a:ea typeface="Calibri"/>
                <a:cs typeface="Calibri"/>
                <a:sym typeface="Calibri"/>
              </a:rPr>
              <a:t>one of Ireland’s top universities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for graduate employability, </a:t>
            </a:r>
            <a:r>
              <a:rPr b="0" i="0" lang="en-IE" sz="2000" u="none" cap="none" strike="noStrike">
                <a:solidFill>
                  <a:schemeClr val="lt1"/>
                </a:solidFill>
                <a:latin typeface="Calibri"/>
                <a:ea typeface="Calibri"/>
                <a:cs typeface="Calibri"/>
                <a:sym typeface="Calibri"/>
              </a:rPr>
              <a:t>with over</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of our graduates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working or in further</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study within six</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months of graduating</a:t>
            </a:r>
            <a:endParaRPr b="1" i="0" sz="2000" u="none" cap="none" strike="noStrike">
              <a:solidFill>
                <a:schemeClr val="lt1"/>
              </a:solidFill>
              <a:latin typeface="Calibri"/>
              <a:ea typeface="Calibri"/>
              <a:cs typeface="Calibri"/>
              <a:sym typeface="Calibri"/>
            </a:endParaRPr>
          </a:p>
        </p:txBody>
      </p:sp>
      <p:sp>
        <p:nvSpPr>
          <p:cNvPr id="68" name="Google Shape;68;p7"/>
          <p:cNvSpPr/>
          <p:nvPr/>
        </p:nvSpPr>
        <p:spPr>
          <a:xfrm>
            <a:off x="704180" y="1778000"/>
            <a:ext cx="3850800" cy="2709300"/>
          </a:xfrm>
          <a:prstGeom prst="rect">
            <a:avLst/>
          </a:prstGeom>
          <a:solidFill>
            <a:srgbClr val="72E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704181" y="4707467"/>
            <a:ext cx="5327700" cy="1693200"/>
          </a:xfrm>
          <a:prstGeom prst="rect">
            <a:avLst/>
          </a:prstGeom>
          <a:solidFill>
            <a:srgbClr val="96BB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7704667" y="592667"/>
            <a:ext cx="3742200" cy="3386700"/>
          </a:xfrm>
          <a:prstGeom prst="rect">
            <a:avLst/>
          </a:prstGeom>
          <a:solidFill>
            <a:srgbClr val="CFC4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 name="Google Shape;71;p7"/>
          <p:cNvSpPr/>
          <p:nvPr/>
        </p:nvSpPr>
        <p:spPr>
          <a:xfrm>
            <a:off x="4792133" y="304800"/>
            <a:ext cx="2624700" cy="36744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7"/>
          <p:cNvSpPr txBox="1"/>
          <p:nvPr/>
        </p:nvSpPr>
        <p:spPr>
          <a:xfrm>
            <a:off x="953377" y="3340191"/>
            <a:ext cx="3598500" cy="10158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a:t>
            </a:r>
            <a:r>
              <a:rPr b="1" i="0" lang="en-IE" sz="2000" u="none" cap="none" strike="noStrike">
                <a:solidFill>
                  <a:schemeClr val="lt1"/>
                </a:solidFill>
                <a:latin typeface="Calibri"/>
                <a:ea typeface="Calibri"/>
                <a:cs typeface="Calibri"/>
                <a:sym typeface="Calibri"/>
              </a:rPr>
              <a:t>universities worldwide </a:t>
            </a:r>
            <a:r>
              <a:rPr b="0" i="0" lang="en-IE" sz="2000" u="none" cap="none" strike="noStrike">
                <a:solidFill>
                  <a:schemeClr val="lt1"/>
                </a:solidFill>
                <a:latin typeface="Calibri"/>
                <a:ea typeface="Calibri"/>
                <a:cs typeface="Calibri"/>
                <a:sym typeface="Calibri"/>
              </a:rPr>
              <a:t>according to </a:t>
            </a:r>
            <a:r>
              <a:rPr b="1" i="0" lang="en-IE" sz="2000" u="none" cap="none" strike="noStrike">
                <a:solidFill>
                  <a:schemeClr val="lt1"/>
                </a:solidFill>
                <a:latin typeface="Calibri"/>
                <a:ea typeface="Calibri"/>
                <a:cs typeface="Calibri"/>
                <a:sym typeface="Calibri"/>
              </a:rPr>
              <a:t>QS World </a:t>
            </a:r>
            <a:br>
              <a:rPr b="1" i="0" lang="en-IE" sz="2000" u="none" cap="none" strike="noStrike">
                <a:solidFill>
                  <a:schemeClr val="lt1"/>
                </a:solidFill>
                <a:latin typeface="Calibri"/>
                <a:ea typeface="Calibri"/>
                <a:cs typeface="Calibri"/>
                <a:sym typeface="Calibri"/>
              </a:rPr>
            </a:br>
            <a:r>
              <a:rPr b="1" i="0" lang="en-IE" sz="20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73" name="Google Shape;73;p7"/>
          <p:cNvSpPr txBox="1"/>
          <p:nvPr/>
        </p:nvSpPr>
        <p:spPr>
          <a:xfrm>
            <a:off x="966346" y="1898945"/>
            <a:ext cx="15378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rank</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among the</a:t>
            </a:r>
            <a:endParaRPr b="1" i="0" sz="2000" u="none" cap="none" strike="noStrike">
              <a:solidFill>
                <a:schemeClr val="lt1"/>
              </a:solidFill>
              <a:latin typeface="Calibri"/>
              <a:ea typeface="Calibri"/>
              <a:cs typeface="Calibri"/>
              <a:sym typeface="Calibri"/>
            </a:endParaRPr>
          </a:p>
        </p:txBody>
      </p:sp>
      <p:sp>
        <p:nvSpPr>
          <p:cNvPr id="74" name="Google Shape;74;p7"/>
          <p:cNvSpPr txBox="1"/>
          <p:nvPr/>
        </p:nvSpPr>
        <p:spPr>
          <a:xfrm>
            <a:off x="1305942" y="2375309"/>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top</a:t>
            </a:r>
            <a:endParaRPr b="0" i="0" sz="1400" u="none" cap="none" strike="noStrike">
              <a:solidFill>
                <a:srgbClr val="000000"/>
              </a:solidFill>
              <a:latin typeface="Arial"/>
              <a:ea typeface="Arial"/>
              <a:cs typeface="Arial"/>
              <a:sym typeface="Arial"/>
            </a:endParaRPr>
          </a:p>
        </p:txBody>
      </p:sp>
      <p:sp>
        <p:nvSpPr>
          <p:cNvPr id="75" name="Google Shape;75;p7"/>
          <p:cNvSpPr txBox="1"/>
          <p:nvPr/>
        </p:nvSpPr>
        <p:spPr>
          <a:xfrm>
            <a:off x="2225455" y="1610974"/>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1" i="0" lang="en-IE" sz="12900" u="none" cap="none" strike="noStrike">
                <a:solidFill>
                  <a:srgbClr val="243C57"/>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76" name="Google Shape;76;p7"/>
          <p:cNvSpPr txBox="1"/>
          <p:nvPr/>
        </p:nvSpPr>
        <p:spPr>
          <a:xfrm>
            <a:off x="2879267" y="1945667"/>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7" name="Google Shape;77;p7"/>
          <p:cNvSpPr txBox="1"/>
          <p:nvPr/>
        </p:nvSpPr>
        <p:spPr>
          <a:xfrm>
            <a:off x="2297145" y="4863547"/>
            <a:ext cx="373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our researchers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were named among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the </a:t>
            </a:r>
            <a:r>
              <a:rPr b="1" i="0" lang="en-IE" sz="2000" u="none" cap="none" strike="noStrike">
                <a:solidFill>
                  <a:schemeClr val="lt1"/>
                </a:solidFill>
                <a:latin typeface="Calibri"/>
                <a:ea typeface="Calibri"/>
                <a:cs typeface="Calibri"/>
                <a:sym typeface="Calibri"/>
              </a:rPr>
              <a:t>World’s Most Highly Cited Researchers 2016 </a:t>
            </a:r>
            <a:r>
              <a:rPr b="0" i="0" lang="en-IE" sz="2000" u="none" cap="none" strike="noStrike">
                <a:solidFill>
                  <a:schemeClr val="lt1"/>
                </a:solidFill>
                <a:latin typeface="Calibri"/>
                <a:ea typeface="Calibri"/>
                <a:cs typeface="Calibri"/>
                <a:sym typeface="Calibri"/>
              </a:rPr>
              <a:t>by Clarivate</a:t>
            </a:r>
            <a:endParaRPr b="1" i="0" sz="2000" u="none" cap="none" strike="noStrike">
              <a:solidFill>
                <a:schemeClr val="lt1"/>
              </a:solidFill>
              <a:latin typeface="Calibri"/>
              <a:ea typeface="Calibri"/>
              <a:cs typeface="Calibri"/>
              <a:sym typeface="Calibri"/>
            </a:endParaRPr>
          </a:p>
        </p:txBody>
      </p:sp>
      <p:sp>
        <p:nvSpPr>
          <p:cNvPr id="78" name="Google Shape;78;p7"/>
          <p:cNvSpPr txBox="1"/>
          <p:nvPr/>
        </p:nvSpPr>
        <p:spPr>
          <a:xfrm>
            <a:off x="750733" y="4052067"/>
            <a:ext cx="1500000" cy="309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9500"/>
              <a:buFont typeface="Arial"/>
              <a:buNone/>
            </a:pPr>
            <a:r>
              <a:rPr b="1" i="0" lang="en-IE" sz="19500" u="none" cap="none" strike="noStrike">
                <a:solidFill>
                  <a:srgbClr val="414B57"/>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79" name="Google Shape;79;p7"/>
          <p:cNvSpPr txBox="1"/>
          <p:nvPr/>
        </p:nvSpPr>
        <p:spPr>
          <a:xfrm>
            <a:off x="4894816" y="475937"/>
            <a:ext cx="19611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Since </a:t>
            </a:r>
            <a:r>
              <a:rPr b="1" i="0" lang="en-IE" sz="2000" u="none" cap="none" strike="noStrike">
                <a:solidFill>
                  <a:schemeClr val="lt1"/>
                </a:solidFill>
                <a:latin typeface="Calibri"/>
                <a:ea typeface="Calibri"/>
                <a:cs typeface="Calibri"/>
                <a:sym typeface="Calibri"/>
              </a:rPr>
              <a:t>2005</a:t>
            </a:r>
            <a:r>
              <a:rPr b="0" i="0" lang="en-IE" sz="2000" u="none" cap="none" strike="noStrike">
                <a:solidFill>
                  <a:schemeClr val="lt1"/>
                </a:solidFill>
                <a:latin typeface="Calibri"/>
                <a:ea typeface="Calibri"/>
                <a:cs typeface="Calibri"/>
                <a:sym typeface="Calibri"/>
              </a:rPr>
              <a:t> we </a:t>
            </a:r>
            <a:endParaRPr b="0" i="0" sz="1400" u="none" cap="none" strike="noStrike">
              <a:solidFill>
                <a:srgbClr val="000000"/>
              </a:solidFill>
              <a:latin typeface="Arial"/>
              <a:ea typeface="Arial"/>
              <a:cs typeface="Arial"/>
              <a:sym typeface="Arial"/>
            </a:endParaRPr>
          </a:p>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have </a:t>
            </a:r>
            <a:r>
              <a:rPr b="1" i="0" lang="en-IE" sz="2000" u="none" cap="none" strike="noStrike">
                <a:solidFill>
                  <a:schemeClr val="lt1"/>
                </a:solidFill>
                <a:latin typeface="Calibri"/>
                <a:ea typeface="Calibri"/>
                <a:cs typeface="Calibri"/>
                <a:sym typeface="Calibri"/>
              </a:rPr>
              <a:t>opened</a:t>
            </a:r>
            <a:endParaRPr b="0" i="0" sz="1400" u="none" cap="none" strike="noStrike">
              <a:solidFill>
                <a:srgbClr val="000000"/>
              </a:solidFill>
              <a:latin typeface="Arial"/>
              <a:ea typeface="Arial"/>
              <a:cs typeface="Arial"/>
              <a:sym typeface="Arial"/>
            </a:endParaRPr>
          </a:p>
        </p:txBody>
      </p:sp>
      <p:sp>
        <p:nvSpPr>
          <p:cNvPr id="80" name="Google Shape;80;p7"/>
          <p:cNvSpPr txBox="1"/>
          <p:nvPr/>
        </p:nvSpPr>
        <p:spPr>
          <a:xfrm>
            <a:off x="4853565" y="693834"/>
            <a:ext cx="1796400" cy="1600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800"/>
              <a:buFont typeface="Arial"/>
              <a:buNone/>
            </a:pPr>
            <a:r>
              <a:rPr b="1" i="0" lang="en-IE" sz="9800" u="none" cap="none" strike="noStrike">
                <a:solidFill>
                  <a:srgbClr val="3F3F3F"/>
                </a:solidFill>
                <a:latin typeface="Calibri"/>
                <a:ea typeface="Calibri"/>
                <a:cs typeface="Calibri"/>
                <a:sym typeface="Calibri"/>
              </a:rPr>
              <a:t>16</a:t>
            </a:r>
            <a:endParaRPr b="0" i="0" sz="1400" u="none" cap="none" strike="noStrike">
              <a:solidFill>
                <a:srgbClr val="000000"/>
              </a:solidFill>
              <a:latin typeface="Arial"/>
              <a:ea typeface="Arial"/>
              <a:cs typeface="Arial"/>
              <a:sym typeface="Arial"/>
            </a:endParaRPr>
          </a:p>
        </p:txBody>
      </p:sp>
      <p:sp>
        <p:nvSpPr>
          <p:cNvPr id="81" name="Google Shape;81;p7"/>
          <p:cNvSpPr txBox="1"/>
          <p:nvPr/>
        </p:nvSpPr>
        <p:spPr>
          <a:xfrm>
            <a:off x="4877882" y="2450571"/>
            <a:ext cx="2592600" cy="14082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1900"/>
              <a:buFont typeface="Arial"/>
              <a:buNone/>
            </a:pPr>
            <a:r>
              <a:rPr b="0" i="0" lang="en-IE" sz="1900" u="none" cap="none" strike="noStrike">
                <a:solidFill>
                  <a:schemeClr val="lt1"/>
                </a:solidFill>
                <a:latin typeface="Calibri"/>
                <a:ea typeface="Calibri"/>
                <a:cs typeface="Calibri"/>
                <a:sym typeface="Calibri"/>
              </a:rPr>
              <a:t>which has transformed the campus and given students and staff access to the very best facilities and research</a:t>
            </a:r>
            <a:endParaRPr b="1" i="0" sz="1900" u="none" cap="none" strike="noStrike">
              <a:solidFill>
                <a:schemeClr val="lt1"/>
              </a:solidFill>
              <a:latin typeface="Calibri"/>
              <a:ea typeface="Calibri"/>
              <a:cs typeface="Calibri"/>
              <a:sym typeface="Calibri"/>
            </a:endParaRPr>
          </a:p>
        </p:txBody>
      </p:sp>
      <p:sp>
        <p:nvSpPr>
          <p:cNvPr id="82" name="Google Shape;82;p7"/>
          <p:cNvSpPr txBox="1"/>
          <p:nvPr/>
        </p:nvSpPr>
        <p:spPr>
          <a:xfrm>
            <a:off x="4889050" y="1999160"/>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buildings</a:t>
            </a:r>
            <a:endParaRPr b="0" i="0" sz="1400" u="none" cap="none" strike="noStrike">
              <a:solidFill>
                <a:srgbClr val="000000"/>
              </a:solidFill>
              <a:latin typeface="Arial"/>
              <a:ea typeface="Arial"/>
              <a:cs typeface="Arial"/>
              <a:sym typeface="Arial"/>
            </a:endParaRPr>
          </a:p>
        </p:txBody>
      </p:sp>
      <p:sp>
        <p:nvSpPr>
          <p:cNvPr id="83" name="Google Shape;83;p7"/>
          <p:cNvSpPr txBox="1"/>
          <p:nvPr/>
        </p:nvSpPr>
        <p:spPr>
          <a:xfrm>
            <a:off x="6117435" y="1530459"/>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new</a:t>
            </a:r>
            <a:endParaRPr b="0" i="0" sz="1400" u="none" cap="none" strike="noStrike">
              <a:solidFill>
                <a:srgbClr val="000000"/>
              </a:solidFill>
              <a:latin typeface="Arial"/>
              <a:ea typeface="Arial"/>
              <a:cs typeface="Arial"/>
              <a:sym typeface="Arial"/>
            </a:endParaRPr>
          </a:p>
        </p:txBody>
      </p:sp>
      <p:sp>
        <p:nvSpPr>
          <p:cNvPr id="84" name="Google Shape;84;p7"/>
          <p:cNvSpPr txBox="1"/>
          <p:nvPr/>
        </p:nvSpPr>
        <p:spPr>
          <a:xfrm>
            <a:off x="7820001" y="696244"/>
            <a:ext cx="33330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In 2015/2016, the University had an </a:t>
            </a:r>
            <a:r>
              <a:rPr b="1" i="0" lang="en-IE" sz="2000" u="none" cap="none" strike="noStrike">
                <a:solidFill>
                  <a:schemeClr val="lt1"/>
                </a:solidFill>
                <a:latin typeface="Calibri"/>
                <a:ea typeface="Calibri"/>
                <a:cs typeface="Calibri"/>
                <a:sym typeface="Calibri"/>
              </a:rPr>
              <a:t>annual income </a:t>
            </a:r>
            <a:r>
              <a:rPr b="0" i="0" lang="en-IE" sz="2000" u="none" cap="none" strike="noStrike">
                <a:solidFill>
                  <a:schemeClr val="lt1"/>
                </a:solidFill>
                <a:latin typeface="Calibri"/>
                <a:ea typeface="Calibri"/>
                <a:cs typeface="Calibri"/>
                <a:sym typeface="Calibri"/>
              </a:rPr>
              <a:t>of</a:t>
            </a:r>
            <a:endParaRPr b="1" i="0" sz="2000" u="none" cap="none" strike="noStrike">
              <a:solidFill>
                <a:schemeClr val="lt1"/>
              </a:solidFill>
              <a:latin typeface="Calibri"/>
              <a:ea typeface="Calibri"/>
              <a:cs typeface="Calibri"/>
              <a:sym typeface="Calibri"/>
            </a:endParaRPr>
          </a:p>
        </p:txBody>
      </p:sp>
      <p:sp>
        <p:nvSpPr>
          <p:cNvPr id="85" name="Google Shape;85;p7"/>
          <p:cNvSpPr txBox="1"/>
          <p:nvPr/>
        </p:nvSpPr>
        <p:spPr>
          <a:xfrm>
            <a:off x="8051879" y="974190"/>
            <a:ext cx="3381900" cy="14004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8500"/>
              <a:buFont typeface="Arial"/>
              <a:buNone/>
            </a:pPr>
            <a:r>
              <a:rPr b="1" i="0" lang="en-IE" sz="8500" u="none" cap="none" strike="noStrike">
                <a:solidFill>
                  <a:srgbClr val="75114A"/>
                </a:solidFill>
                <a:latin typeface="Calibri"/>
                <a:ea typeface="Calibri"/>
                <a:cs typeface="Calibri"/>
                <a:sym typeface="Calibri"/>
              </a:rPr>
              <a:t>€218.5</a:t>
            </a:r>
            <a:endParaRPr b="0" i="0" sz="1400" u="none" cap="none" strike="noStrike">
              <a:solidFill>
                <a:srgbClr val="000000"/>
              </a:solidFill>
              <a:latin typeface="Arial"/>
              <a:ea typeface="Arial"/>
              <a:cs typeface="Arial"/>
              <a:sym typeface="Arial"/>
            </a:endParaRPr>
          </a:p>
        </p:txBody>
      </p:sp>
      <p:sp>
        <p:nvSpPr>
          <p:cNvPr id="86" name="Google Shape;86;p7"/>
          <p:cNvSpPr txBox="1"/>
          <p:nvPr/>
        </p:nvSpPr>
        <p:spPr>
          <a:xfrm>
            <a:off x="9992465" y="2070383"/>
            <a:ext cx="13806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million</a:t>
            </a:r>
            <a:endParaRPr b="1" i="0" sz="3300" u="none" cap="none" strike="noStrike">
              <a:solidFill>
                <a:srgbClr val="753055"/>
              </a:solidFill>
              <a:latin typeface="Calibri"/>
              <a:ea typeface="Calibri"/>
              <a:cs typeface="Calibri"/>
              <a:sym typeface="Calibri"/>
            </a:endParaRPr>
          </a:p>
        </p:txBody>
      </p:sp>
      <p:sp>
        <p:nvSpPr>
          <p:cNvPr id="87" name="Google Shape;87;p7"/>
          <p:cNvSpPr txBox="1"/>
          <p:nvPr/>
        </p:nvSpPr>
        <p:spPr>
          <a:xfrm>
            <a:off x="7781904" y="3371312"/>
            <a:ext cx="3659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alumni worldwide</a:t>
            </a:r>
            <a:endParaRPr b="1" i="0" sz="3300" u="none" cap="none" strike="noStrike">
              <a:solidFill>
                <a:srgbClr val="753055"/>
              </a:solidFill>
              <a:latin typeface="Calibri"/>
              <a:ea typeface="Calibri"/>
              <a:cs typeface="Calibri"/>
              <a:sym typeface="Calibri"/>
            </a:endParaRPr>
          </a:p>
        </p:txBody>
      </p:sp>
      <p:sp>
        <p:nvSpPr>
          <p:cNvPr id="88" name="Google Shape;88;p7"/>
          <p:cNvSpPr txBox="1"/>
          <p:nvPr/>
        </p:nvSpPr>
        <p:spPr>
          <a:xfrm>
            <a:off x="7768934" y="2849970"/>
            <a:ext cx="953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chemeClr val="lt1"/>
                </a:solidFill>
                <a:latin typeface="Calibri"/>
                <a:ea typeface="Calibri"/>
                <a:cs typeface="Calibri"/>
                <a:sym typeface="Calibri"/>
              </a:rPr>
              <a:t>over</a:t>
            </a:r>
            <a:endParaRPr b="1" i="0" sz="3300" u="none" cap="none" strike="noStrike">
              <a:solidFill>
                <a:schemeClr val="lt1"/>
              </a:solidFill>
              <a:latin typeface="Calibri"/>
              <a:ea typeface="Calibri"/>
              <a:cs typeface="Calibri"/>
              <a:sym typeface="Calibri"/>
            </a:endParaRPr>
          </a:p>
        </p:txBody>
      </p:sp>
      <p:sp>
        <p:nvSpPr>
          <p:cNvPr id="89" name="Google Shape;89;p7"/>
          <p:cNvSpPr txBox="1"/>
          <p:nvPr/>
        </p:nvSpPr>
        <p:spPr>
          <a:xfrm>
            <a:off x="8589525" y="2331232"/>
            <a:ext cx="3381900" cy="1246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300"/>
              <a:buFont typeface="Arial"/>
              <a:buNone/>
            </a:pPr>
            <a:r>
              <a:rPr b="1" i="0" lang="en-IE" sz="7300" u="none" cap="none" strike="noStrike">
                <a:solidFill>
                  <a:srgbClr val="75114A"/>
                </a:solidFill>
                <a:latin typeface="Calibri"/>
                <a:ea typeface="Calibri"/>
                <a:cs typeface="Calibri"/>
                <a:sym typeface="Calibri"/>
              </a:rPr>
              <a:t>90,000</a:t>
            </a:r>
            <a:endParaRPr b="0" i="0" sz="1400" u="none" cap="none" strike="noStrike">
              <a:solidFill>
                <a:srgbClr val="000000"/>
              </a:solidFill>
              <a:latin typeface="Arial"/>
              <a:ea typeface="Arial"/>
              <a:cs typeface="Arial"/>
              <a:sym typeface="Arial"/>
            </a:endParaRPr>
          </a:p>
        </p:txBody>
      </p:sp>
      <p:cxnSp>
        <p:nvCxnSpPr>
          <p:cNvPr id="90" name="Google Shape;90;p7"/>
          <p:cNvCxnSpPr/>
          <p:nvPr/>
        </p:nvCxnSpPr>
        <p:spPr>
          <a:xfrm>
            <a:off x="7951104" y="2546687"/>
            <a:ext cx="3216300" cy="0"/>
          </a:xfrm>
          <a:prstGeom prst="straightConnector1">
            <a:avLst/>
          </a:prstGeom>
          <a:noFill/>
          <a:ln cap="flat" cmpd="sng" w="28575">
            <a:solidFill>
              <a:srgbClr val="EAF1D3"/>
            </a:solidFill>
            <a:prstDash val="solid"/>
            <a:miter lim="800000"/>
            <a:headEnd len="sm" w="sm" type="none"/>
            <a:tailEnd len="sm" w="sm" type="none"/>
          </a:ln>
        </p:spPr>
      </p:cxnSp>
      <p:sp>
        <p:nvSpPr>
          <p:cNvPr id="91" name="Google Shape;91;p7"/>
          <p:cNvSpPr txBox="1"/>
          <p:nvPr/>
        </p:nvSpPr>
        <p:spPr>
          <a:xfrm>
            <a:off x="6639342" y="4595845"/>
            <a:ext cx="1976100" cy="1938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000"/>
              <a:buFont typeface="Arial"/>
              <a:buNone/>
            </a:pPr>
            <a:r>
              <a:rPr b="1" i="0" lang="en-IE" sz="12000" u="none" cap="none" strike="noStrike">
                <a:solidFill>
                  <a:srgbClr val="6B0E33"/>
                </a:solidFill>
                <a:latin typeface="Calibri"/>
                <a:ea typeface="Calibri"/>
                <a:cs typeface="Calibri"/>
                <a:sym typeface="Calibri"/>
              </a:rPr>
              <a:t>96</a:t>
            </a:r>
            <a:endParaRPr b="0" i="0" sz="1400" u="none" cap="none" strike="noStrike">
              <a:solidFill>
                <a:srgbClr val="000000"/>
              </a:solidFill>
              <a:latin typeface="Arial"/>
              <a:ea typeface="Arial"/>
              <a:cs typeface="Arial"/>
              <a:sym typeface="Arial"/>
            </a:endParaRPr>
          </a:p>
        </p:txBody>
      </p:sp>
      <p:sp>
        <p:nvSpPr>
          <p:cNvPr id="92" name="Google Shape;92;p7"/>
          <p:cNvSpPr txBox="1"/>
          <p:nvPr/>
        </p:nvSpPr>
        <p:spPr>
          <a:xfrm>
            <a:off x="8119101" y="4790338"/>
            <a:ext cx="835500" cy="1169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000"/>
              <a:buFont typeface="Arial"/>
              <a:buNone/>
            </a:pPr>
            <a:r>
              <a:rPr b="1" i="0" lang="en-IE" sz="7000" u="none" cap="none" strike="noStrike">
                <a:solidFill>
                  <a:srgbClr val="6B0E33"/>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3" name="Google Shape;93;p7"/>
          <p:cNvSpPr txBox="1"/>
          <p:nvPr/>
        </p:nvSpPr>
        <p:spPr>
          <a:xfrm>
            <a:off x="511197" y="228758"/>
            <a:ext cx="2694000" cy="1426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At a</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glance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94"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b="-7882" l="0" r="1941" t="-1"/>
          <a:stretch/>
        </p:blipFill>
        <p:spPr>
          <a:xfrm>
            <a:off x="3747382" y="755373"/>
            <a:ext cx="8471124" cy="6102628"/>
          </a:xfrm>
          <a:prstGeom prst="rect">
            <a:avLst/>
          </a:prstGeom>
          <a:noFill/>
          <a:ln>
            <a:noFill/>
          </a:ln>
        </p:spPr>
      </p:pic>
      <p:sp>
        <p:nvSpPr>
          <p:cNvPr id="97" name="Google Shape;97;p8"/>
          <p:cNvSpPr txBox="1"/>
          <p:nvPr/>
        </p:nvSpPr>
        <p:spPr>
          <a:xfrm>
            <a:off x="460397" y="381158"/>
            <a:ext cx="26940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World</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Ranking</a:t>
            </a:r>
            <a:endParaRPr b="0" i="0" sz="1400" u="none" cap="none" strike="noStrike">
              <a:solidFill>
                <a:srgbClr val="000000"/>
              </a:solidFill>
              <a:latin typeface="Arial"/>
              <a:ea typeface="Arial"/>
              <a:cs typeface="Arial"/>
              <a:sym typeface="Arial"/>
            </a:endParaRPr>
          </a:p>
        </p:txBody>
      </p:sp>
      <p:sp>
        <p:nvSpPr>
          <p:cNvPr id="98" name="Google Shape;98;p8"/>
          <p:cNvSpPr txBox="1"/>
          <p:nvPr/>
        </p:nvSpPr>
        <p:spPr>
          <a:xfrm>
            <a:off x="460397" y="1661930"/>
            <a:ext cx="4590300" cy="18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Since 2012, NUI Galway has been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the only university in Ireland to rise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consistently in the most competitive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World University Rankings. Both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IE" sz="1400" u="none" cap="none" strike="noStrike">
                <a:solidFill>
                  <a:srgbClr val="204A51"/>
                </a:solidFill>
                <a:latin typeface="Garamond"/>
                <a:ea typeface="Garamond"/>
                <a:cs typeface="Garamond"/>
                <a:sym typeface="Garamond"/>
              </a:rPr>
              <a:t>Times Higher Education </a:t>
            </a:r>
            <a:r>
              <a:rPr b="1" i="0" lang="en-IE" sz="1400" u="none" cap="none" strike="noStrike">
                <a:solidFill>
                  <a:srgbClr val="204A51"/>
                </a:solidFill>
                <a:latin typeface="Garamond"/>
                <a:ea typeface="Garamond"/>
                <a:cs typeface="Garamond"/>
                <a:sym typeface="Garamond"/>
              </a:rPr>
              <a:t>and </a:t>
            </a:r>
            <a:br>
              <a:rPr b="1" i="0" lang="en-IE" sz="1400" u="none" cap="none" strike="noStrike">
                <a:solidFill>
                  <a:srgbClr val="204A51"/>
                </a:solidFill>
                <a:latin typeface="Garamond"/>
                <a:ea typeface="Garamond"/>
                <a:cs typeface="Garamond"/>
                <a:sym typeface="Garamond"/>
              </a:rPr>
            </a:br>
            <a:r>
              <a:rPr b="1" i="1" lang="en-IE" sz="1400" u="none" cap="none" strike="noStrike">
                <a:solidFill>
                  <a:srgbClr val="204A51"/>
                </a:solidFill>
                <a:latin typeface="Garamond"/>
                <a:ea typeface="Garamond"/>
                <a:cs typeface="Garamond"/>
                <a:sym typeface="Garamond"/>
              </a:rPr>
              <a:t>QS World University Rankings  </a:t>
            </a:r>
            <a:r>
              <a:rPr b="1" i="0" lang="en-IE" sz="1400" u="none" cap="none" strike="noStrike">
                <a:solidFill>
                  <a:srgbClr val="204A51"/>
                </a:solidFill>
                <a:latin typeface="Garamond"/>
                <a:ea typeface="Garamond"/>
                <a:cs typeface="Garamond"/>
                <a:sym typeface="Garamond"/>
              </a:rPr>
              <a:t>have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placed the University in a higher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position year-on-year.</a:t>
            </a:r>
            <a:endParaRPr b="0" i="0" sz="1400" u="none" cap="none" strike="noStrike">
              <a:solidFill>
                <a:srgbClr val="000000"/>
              </a:solidFill>
              <a:latin typeface="Arial"/>
              <a:ea typeface="Arial"/>
              <a:cs typeface="Arial"/>
              <a:sym typeface="Arial"/>
            </a:endParaRPr>
          </a:p>
        </p:txBody>
      </p:sp>
      <p:sp>
        <p:nvSpPr>
          <p:cNvPr id="99" name="Google Shape;99;p8"/>
          <p:cNvSpPr/>
          <p:nvPr/>
        </p:nvSpPr>
        <p:spPr>
          <a:xfrm>
            <a:off x="4399720" y="530087"/>
            <a:ext cx="3114300" cy="3114300"/>
          </a:xfrm>
          <a:prstGeom prst="ellipse">
            <a:avLst/>
          </a:prstGeom>
          <a:solidFill>
            <a:srgbClr val="75114A">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8"/>
          <p:cNvSpPr/>
          <p:nvPr/>
        </p:nvSpPr>
        <p:spPr>
          <a:xfrm>
            <a:off x="8355706" y="1603513"/>
            <a:ext cx="3021000" cy="3021000"/>
          </a:xfrm>
          <a:prstGeom prst="ellipse">
            <a:avLst/>
          </a:prstGeom>
          <a:solidFill>
            <a:srgbClr val="B0DD46">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8"/>
          <p:cNvSpPr/>
          <p:nvPr/>
        </p:nvSpPr>
        <p:spPr>
          <a:xfrm>
            <a:off x="1351945" y="3563405"/>
            <a:ext cx="2822700" cy="2822700"/>
          </a:xfrm>
          <a:prstGeom prst="ellipse">
            <a:avLst/>
          </a:prstGeom>
          <a:solidFill>
            <a:srgbClr val="39818D">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8"/>
          <p:cNvSpPr txBox="1"/>
          <p:nvPr/>
        </p:nvSpPr>
        <p:spPr>
          <a:xfrm>
            <a:off x="5022454" y="2113721"/>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of </a:t>
            </a:r>
            <a:r>
              <a:rPr b="1" i="0" lang="en-IE" sz="1600" u="none" cap="none" strike="noStrike">
                <a:solidFill>
                  <a:schemeClr val="lt1"/>
                </a:solidFill>
                <a:latin typeface="Calibri"/>
                <a:ea typeface="Calibri"/>
                <a:cs typeface="Calibri"/>
                <a:sym typeface="Calibri"/>
              </a:rPr>
              <a:t>universities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worldwide </a:t>
            </a:r>
            <a:r>
              <a:rPr b="0" i="0" lang="en-IE" sz="1600" u="none" cap="none" strike="noStrike">
                <a:solidFill>
                  <a:schemeClr val="lt1"/>
                </a:solidFill>
                <a:latin typeface="Calibri"/>
                <a:ea typeface="Calibri"/>
                <a:cs typeface="Calibri"/>
                <a:sym typeface="Calibri"/>
              </a:rPr>
              <a:t>according </a:t>
            </a:r>
            <a:br>
              <a:rPr b="0"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to </a:t>
            </a:r>
            <a:r>
              <a:rPr b="1" i="1" lang="en-IE" sz="1600" u="none" cap="none" strike="noStrike">
                <a:solidFill>
                  <a:schemeClr val="lt1"/>
                </a:solidFill>
                <a:latin typeface="Calibri"/>
                <a:ea typeface="Calibri"/>
                <a:cs typeface="Calibri"/>
                <a:sym typeface="Calibri"/>
              </a:rPr>
              <a:t>QS World </a:t>
            </a:r>
            <a:br>
              <a:rPr b="1" i="1"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103" name="Google Shape;103;p8"/>
          <p:cNvSpPr txBox="1"/>
          <p:nvPr/>
        </p:nvSpPr>
        <p:spPr>
          <a:xfrm>
            <a:off x="5037685" y="1067819"/>
            <a:ext cx="1537800" cy="4662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1500"/>
              <a:buFont typeface="Arial"/>
              <a:buNone/>
            </a:pPr>
            <a:r>
              <a:rPr b="0" i="0" lang="en-IE" sz="1500" u="none" cap="none" strike="noStrike">
                <a:solidFill>
                  <a:schemeClr val="lt1"/>
                </a:solidFill>
                <a:latin typeface="Calibri"/>
                <a:ea typeface="Calibri"/>
                <a:cs typeface="Calibri"/>
                <a:sym typeface="Calibri"/>
              </a:rPr>
              <a:t>We rank</a:t>
            </a:r>
            <a:br>
              <a:rPr b="0" i="0" lang="en-IE" sz="1500" u="none" cap="none" strike="noStrike">
                <a:solidFill>
                  <a:schemeClr val="lt1"/>
                </a:solidFill>
                <a:latin typeface="Calibri"/>
                <a:ea typeface="Calibri"/>
                <a:cs typeface="Calibri"/>
                <a:sym typeface="Calibri"/>
              </a:rPr>
            </a:br>
            <a:r>
              <a:rPr b="0" i="0" lang="en-IE" sz="1500" u="none" cap="none" strike="noStrike">
                <a:solidFill>
                  <a:schemeClr val="lt1"/>
                </a:solidFill>
                <a:latin typeface="Calibri"/>
                <a:ea typeface="Calibri"/>
                <a:cs typeface="Calibri"/>
                <a:sym typeface="Calibri"/>
              </a:rPr>
              <a:t>amongst the</a:t>
            </a:r>
            <a:endParaRPr b="1" i="0" sz="1500" u="none" cap="none" strike="noStrike">
              <a:solidFill>
                <a:schemeClr val="lt1"/>
              </a:solidFill>
              <a:latin typeface="Calibri"/>
              <a:ea typeface="Calibri"/>
              <a:cs typeface="Calibri"/>
              <a:sym typeface="Calibri"/>
            </a:endParaRPr>
          </a:p>
        </p:txBody>
      </p:sp>
      <p:sp>
        <p:nvSpPr>
          <p:cNvPr id="104" name="Google Shape;104;p8"/>
          <p:cNvSpPr txBox="1"/>
          <p:nvPr/>
        </p:nvSpPr>
        <p:spPr>
          <a:xfrm>
            <a:off x="5737303" y="442057"/>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5" name="Google Shape;105;p8"/>
          <p:cNvSpPr txBox="1"/>
          <p:nvPr/>
        </p:nvSpPr>
        <p:spPr>
          <a:xfrm>
            <a:off x="6388699" y="1054674"/>
            <a:ext cx="1323600" cy="984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800"/>
              <a:buFont typeface="Arial"/>
              <a:buNone/>
            </a:pPr>
            <a:r>
              <a:rPr b="0" i="0" lang="en-IE" sz="5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6" name="Google Shape;106;p8"/>
          <p:cNvSpPr txBox="1"/>
          <p:nvPr/>
        </p:nvSpPr>
        <p:spPr>
          <a:xfrm>
            <a:off x="8772199" y="1668840"/>
            <a:ext cx="2951700" cy="1554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500"/>
              <a:buFont typeface="Arial"/>
              <a:buNone/>
            </a:pPr>
            <a:r>
              <a:rPr b="0" i="0" lang="en-IE" sz="9500" u="none" cap="none" strike="noStrike">
                <a:solidFill>
                  <a:schemeClr val="lt1"/>
                </a:solidFill>
                <a:latin typeface="Calibri"/>
                <a:ea typeface="Calibri"/>
                <a:cs typeface="Calibri"/>
                <a:sym typeface="Calibri"/>
              </a:rPr>
              <a:t>250</a:t>
            </a:r>
            <a:endParaRPr b="0" i="0" sz="1400" u="none" cap="none" strike="noStrike">
              <a:solidFill>
                <a:srgbClr val="000000"/>
              </a:solidFill>
              <a:latin typeface="Arial"/>
              <a:ea typeface="Arial"/>
              <a:cs typeface="Arial"/>
              <a:sym typeface="Arial"/>
            </a:endParaRPr>
          </a:p>
        </p:txBody>
      </p:sp>
      <p:sp>
        <p:nvSpPr>
          <p:cNvPr id="107" name="Google Shape;107;p8"/>
          <p:cNvSpPr txBox="1"/>
          <p:nvPr/>
        </p:nvSpPr>
        <p:spPr>
          <a:xfrm>
            <a:off x="8798703" y="2890391"/>
            <a:ext cx="35985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1" i="0" lang="en-IE" sz="1600" u="none" cap="none" strike="noStrike">
                <a:solidFill>
                  <a:schemeClr val="lt1"/>
                </a:solidFill>
                <a:latin typeface="Calibri"/>
                <a:ea typeface="Calibri"/>
                <a:cs typeface="Calibri"/>
                <a:sym typeface="Calibri"/>
              </a:rPr>
              <a:t>We ranked in the top 250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 Universities in the </a:t>
            </a:r>
            <a:br>
              <a:rPr b="1"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Times Higher Education </a:t>
            </a:r>
            <a:br>
              <a:rPr b="0"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(THE) World University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Rankings 2016/2017</a:t>
            </a:r>
            <a:endParaRPr b="1" i="1" sz="1600" u="none" cap="none" strike="noStrike">
              <a:solidFill>
                <a:schemeClr val="lt1"/>
              </a:solidFill>
              <a:latin typeface="Calibri"/>
              <a:ea typeface="Calibri"/>
              <a:cs typeface="Calibri"/>
              <a:sym typeface="Calibri"/>
            </a:endParaRPr>
          </a:p>
        </p:txBody>
      </p:sp>
      <p:sp>
        <p:nvSpPr>
          <p:cNvPr id="108" name="Google Shape;108;p8"/>
          <p:cNvSpPr txBox="1"/>
          <p:nvPr/>
        </p:nvSpPr>
        <p:spPr>
          <a:xfrm>
            <a:off x="2616768" y="3381665"/>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109" name="Google Shape;109;p8"/>
          <p:cNvSpPr txBox="1"/>
          <p:nvPr/>
        </p:nvSpPr>
        <p:spPr>
          <a:xfrm>
            <a:off x="1982169" y="4979390"/>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The University rose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6 places in the</a:t>
            </a:r>
            <a:br>
              <a:rPr b="0" i="0"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QS World University</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1" i="1" lang="en-IE" sz="1600" u="none" cap="none" strike="noStrike">
                <a:solidFill>
                  <a:schemeClr val="lt1"/>
                </a:solidFill>
                <a:latin typeface="Calibri"/>
                <a:ea typeface="Calibri"/>
                <a:cs typeface="Calibri"/>
                <a:sym typeface="Calibri"/>
              </a:rPr>
              <a:t>Ranking </a:t>
            </a:r>
            <a:r>
              <a:rPr b="0" i="0" lang="en-IE" sz="1600" u="none" cap="none" strike="noStrike">
                <a:solidFill>
                  <a:schemeClr val="lt1"/>
                </a:solidFill>
                <a:latin typeface="Calibri"/>
                <a:ea typeface="Calibri"/>
                <a:cs typeface="Calibri"/>
                <a:sym typeface="Calibri"/>
              </a:rPr>
              <a:t>in 2017</a:t>
            </a:r>
            <a:endParaRPr b="1" i="1" sz="1600" u="none" cap="none" strike="noStrik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b="0" l="0" r="0" t="0"/>
          <a:stretch/>
        </p:blipFill>
        <p:spPr>
          <a:xfrm>
            <a:off x="1903012" y="3965961"/>
            <a:ext cx="805029" cy="958021"/>
          </a:xfrm>
          <a:prstGeom prst="rect">
            <a:avLst/>
          </a:prstGeom>
          <a:noFill/>
          <a:ln>
            <a:noFill/>
          </a:ln>
        </p:spPr>
      </p:pic>
      <p:pic>
        <p:nvPicPr>
          <p:cNvPr id="111" name="Google Shape;111;p8"/>
          <p:cNvPicPr preferRelativeResize="0"/>
          <p:nvPr/>
        </p:nvPicPr>
        <p:blipFill rotWithShape="1">
          <a:blip r:embed="rId4">
            <a:alphaModFix/>
          </a:blip>
          <a:srcRect b="0" l="0" r="0" t="0"/>
          <a:stretch/>
        </p:blipFill>
        <p:spPr>
          <a:xfrm>
            <a:off x="6971250" y="1722782"/>
            <a:ext cx="1170594" cy="845264"/>
          </a:xfrm>
          <a:prstGeom prst="rect">
            <a:avLst/>
          </a:prstGeom>
          <a:noFill/>
          <a:ln>
            <a:noFill/>
          </a:ln>
          <a:effectLst>
            <a:outerShdw blurRad="50800" rotWithShape="0" algn="tl" dir="2700000" dist="381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112"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b="0" l="12621" r="12620" t="36924"/>
          <a:stretch/>
        </p:blipFill>
        <p:spPr>
          <a:xfrm>
            <a:off x="0" y="0"/>
            <a:ext cx="12192000" cy="6858000"/>
          </a:xfrm>
          <a:prstGeom prst="rect">
            <a:avLst/>
          </a:prstGeom>
          <a:noFill/>
          <a:ln>
            <a:noFill/>
          </a:ln>
        </p:spPr>
      </p:pic>
      <p:sp>
        <p:nvSpPr>
          <p:cNvPr id="114" name="Google Shape;114;p9"/>
          <p:cNvSpPr/>
          <p:nvPr/>
        </p:nvSpPr>
        <p:spPr>
          <a:xfrm>
            <a:off x="7466498" y="4874507"/>
            <a:ext cx="4178648" cy="1089611"/>
          </a:xfrm>
          <a:custGeom>
            <a:rect b="b" l="l" r="r" t="t"/>
            <a:pathLst>
              <a:path extrusionOk="0" h="1168484" w="4398577">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rotWithShape="0" algn="ctr" dir="5400000" dist="508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9"/>
          <p:cNvSpPr/>
          <p:nvPr/>
        </p:nvSpPr>
        <p:spPr>
          <a:xfrm>
            <a:off x="848139" y="2332383"/>
            <a:ext cx="4492500" cy="30081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9"/>
          <p:cNvSpPr/>
          <p:nvPr/>
        </p:nvSpPr>
        <p:spPr>
          <a:xfrm>
            <a:off x="7255565" y="2332383"/>
            <a:ext cx="4936500" cy="17889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9"/>
          <p:cNvSpPr/>
          <p:nvPr/>
        </p:nvSpPr>
        <p:spPr>
          <a:xfrm>
            <a:off x="6506817" y="2332382"/>
            <a:ext cx="622800" cy="16158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9"/>
          <p:cNvSpPr/>
          <p:nvPr/>
        </p:nvSpPr>
        <p:spPr>
          <a:xfrm>
            <a:off x="-6626" y="2332380"/>
            <a:ext cx="729000" cy="14799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9"/>
          <p:cNvSpPr txBox="1"/>
          <p:nvPr/>
        </p:nvSpPr>
        <p:spPr>
          <a:xfrm rot="-5400000">
            <a:off x="-359288" y="2879313"/>
            <a:ext cx="17475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VISION</a:t>
            </a:r>
            <a:endParaRPr b="0" i="0" sz="1400" u="none" cap="none" strike="noStrike">
              <a:solidFill>
                <a:srgbClr val="000000"/>
              </a:solidFill>
              <a:latin typeface="Arial"/>
              <a:ea typeface="Arial"/>
              <a:cs typeface="Arial"/>
              <a:sym typeface="Arial"/>
            </a:endParaRPr>
          </a:p>
        </p:txBody>
      </p:sp>
      <p:sp>
        <p:nvSpPr>
          <p:cNvPr id="120" name="Google Shape;120;p9"/>
          <p:cNvSpPr txBox="1"/>
          <p:nvPr/>
        </p:nvSpPr>
        <p:spPr>
          <a:xfrm rot="-5400000">
            <a:off x="6034074" y="2950412"/>
            <a:ext cx="16053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MISSION</a:t>
            </a:r>
            <a:endParaRPr b="0" i="0" sz="1400" u="none" cap="none" strike="noStrik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b="0" l="0" r="0" t="0"/>
          <a:stretch/>
        </p:blipFill>
        <p:spPr>
          <a:xfrm>
            <a:off x="7316345" y="4459451"/>
            <a:ext cx="1246258" cy="1762348"/>
          </a:xfrm>
          <a:prstGeom prst="rect">
            <a:avLst/>
          </a:prstGeom>
          <a:noFill/>
          <a:ln>
            <a:noFill/>
          </a:ln>
          <a:effectLst>
            <a:outerShdw blurRad="50800" rotWithShape="0" algn="tl" dir="2700000" dist="38100">
              <a:srgbClr val="000000">
                <a:alpha val="40000"/>
              </a:srgbClr>
            </a:outerShdw>
          </a:effectLst>
        </p:spPr>
      </p:pic>
      <p:sp>
        <p:nvSpPr>
          <p:cNvPr id="122" name="Google Shape;122;p9"/>
          <p:cNvSpPr txBox="1"/>
          <p:nvPr/>
        </p:nvSpPr>
        <p:spPr>
          <a:xfrm>
            <a:off x="8711417" y="4964883"/>
            <a:ext cx="3598500" cy="8310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NUI Galway’s current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strategy is available at:</a:t>
            </a:r>
            <a:br>
              <a:rPr b="0" i="0" lang="en-IE" sz="1600" u="none" cap="none" strike="noStrike">
                <a:solidFill>
                  <a:schemeClr val="dk1"/>
                </a:solidFill>
                <a:latin typeface="Calibri"/>
                <a:ea typeface="Calibri"/>
                <a:cs typeface="Calibri"/>
                <a:sym typeface="Calibri"/>
              </a:rPr>
            </a:br>
            <a:r>
              <a:rPr b="1" i="0" lang="en-IE" sz="1600" u="none" cap="none" strike="noStrike">
                <a:solidFill>
                  <a:srgbClr val="1798F0"/>
                </a:solidFill>
                <a:latin typeface="Calibri"/>
                <a:ea typeface="Calibri"/>
                <a:cs typeface="Calibri"/>
                <a:sym typeface="Calibri"/>
              </a:rPr>
              <a:t>www.nuigalway.ie/vision2020</a:t>
            </a:r>
            <a:endParaRPr b="0" i="0" sz="1400" u="none" cap="none" strike="noStrike">
              <a:solidFill>
                <a:srgbClr val="000000"/>
              </a:solidFill>
              <a:latin typeface="Arial"/>
              <a:ea typeface="Arial"/>
              <a:cs typeface="Arial"/>
              <a:sym typeface="Arial"/>
            </a:endParaRPr>
          </a:p>
        </p:txBody>
      </p:sp>
      <p:sp>
        <p:nvSpPr>
          <p:cNvPr id="123" name="Google Shape;123;p9"/>
          <p:cNvSpPr txBox="1"/>
          <p:nvPr/>
        </p:nvSpPr>
        <p:spPr>
          <a:xfrm>
            <a:off x="1011599" y="2539352"/>
            <a:ext cx="4366500" cy="2554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and scholarship, celebrated for our outstanding engagement with wider society, and enriched by a dynamic network of partnerships.</a:t>
            </a:r>
            <a:endParaRPr b="0" i="0" sz="1400" u="none" cap="none" strike="noStrike">
              <a:solidFill>
                <a:srgbClr val="000000"/>
              </a:solidFill>
              <a:latin typeface="Arial"/>
              <a:ea typeface="Arial"/>
              <a:cs typeface="Arial"/>
              <a:sym typeface="Arial"/>
            </a:endParaRPr>
          </a:p>
        </p:txBody>
      </p:sp>
      <p:sp>
        <p:nvSpPr>
          <p:cNvPr id="124" name="Google Shape;124;p9"/>
          <p:cNvSpPr txBox="1"/>
          <p:nvPr/>
        </p:nvSpPr>
        <p:spPr>
          <a:xfrm>
            <a:off x="7466498" y="2488948"/>
            <a:ext cx="451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125"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b="9178" l="0" r="0" t="3148"/>
          <a:stretch/>
        </p:blipFill>
        <p:spPr>
          <a:xfrm>
            <a:off x="2724841" y="-1"/>
            <a:ext cx="5828811" cy="6858001"/>
          </a:xfrm>
          <a:prstGeom prst="rect">
            <a:avLst/>
          </a:prstGeom>
          <a:noFill/>
          <a:ln>
            <a:noFill/>
          </a:ln>
          <a:effectLst>
            <a:outerShdw blurRad="165100" sx="103000" rotWithShape="0" algn="tl" dir="2700000" dist="38100" sy="103000">
              <a:srgbClr val="000000">
                <a:alpha val="34509"/>
              </a:srgbClr>
            </a:outerShdw>
          </a:effectLst>
        </p:spPr>
      </p:pic>
      <p:sp>
        <p:nvSpPr>
          <p:cNvPr id="128" name="Google Shape;128;p10"/>
          <p:cNvSpPr txBox="1"/>
          <p:nvPr/>
        </p:nvSpPr>
        <p:spPr>
          <a:xfrm>
            <a:off x="8338280" y="2624313"/>
            <a:ext cx="3598500" cy="2216100"/>
          </a:xfrm>
          <a:prstGeom prst="rect">
            <a:avLst/>
          </a:prstGeom>
          <a:noFill/>
          <a:ln>
            <a:noFill/>
          </a:ln>
        </p:spPr>
        <p:txBody>
          <a:bodyPr anchorCtr="0" anchor="t" bIns="45700" lIns="91425" spcFirstLastPara="1" rIns="91425" wrap="square" tIns="45700">
            <a:noAutofit/>
          </a:bodyPr>
          <a:lstStyle/>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Medical Academies</a:t>
            </a:r>
            <a:endParaRPr b="0" i="0" sz="1400" u="none" cap="none" strike="noStrike">
              <a:solidFill>
                <a:srgbClr val="000000"/>
              </a:solidFill>
              <a:latin typeface="Arial"/>
              <a:ea typeface="Arial"/>
              <a:cs typeface="Arial"/>
              <a:sym typeface="Arial"/>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Teaching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Irish-Language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Research Centres</a:t>
            </a:r>
            <a:endParaRPr b="1" i="0" sz="2300" u="none" cap="none" strike="noStrike">
              <a:solidFill>
                <a:schemeClr val="lt1"/>
              </a:solidFill>
              <a:latin typeface="Calibri"/>
              <a:ea typeface="Calibri"/>
              <a:cs typeface="Calibri"/>
              <a:sym typeface="Calibri"/>
            </a:endParaRPr>
          </a:p>
        </p:txBody>
      </p:sp>
      <p:sp>
        <p:nvSpPr>
          <p:cNvPr id="129" name="Google Shape;129;p10"/>
          <p:cNvSpPr txBox="1"/>
          <p:nvPr/>
        </p:nvSpPr>
        <p:spPr>
          <a:xfrm>
            <a:off x="398405" y="381158"/>
            <a:ext cx="39393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NUI Galway</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Campuses</a:t>
            </a:r>
            <a:endParaRPr b="0" i="0" sz="1400" u="none" cap="none" strike="noStrike">
              <a:solidFill>
                <a:srgbClr val="000000"/>
              </a:solidFill>
              <a:latin typeface="Arial"/>
              <a:ea typeface="Arial"/>
              <a:cs typeface="Arial"/>
              <a:sym typeface="Arial"/>
            </a:endParaRPr>
          </a:p>
        </p:txBody>
      </p:sp>
      <p:sp>
        <p:nvSpPr>
          <p:cNvPr id="130" name="Google Shape;130;p10"/>
          <p:cNvSpPr txBox="1"/>
          <p:nvPr/>
        </p:nvSpPr>
        <p:spPr>
          <a:xfrm>
            <a:off x="4839292" y="4732515"/>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Limerick</a:t>
            </a:r>
            <a:endParaRPr b="0" i="0" sz="1400" u="none" cap="none" strike="noStrike">
              <a:solidFill>
                <a:srgbClr val="000000"/>
              </a:solidFill>
              <a:latin typeface="Arial"/>
              <a:ea typeface="Arial"/>
              <a:cs typeface="Arial"/>
              <a:sym typeface="Arial"/>
            </a:endParaRPr>
          </a:p>
        </p:txBody>
      </p:sp>
      <p:sp>
        <p:nvSpPr>
          <p:cNvPr id="131" name="Google Shape;131;p10"/>
          <p:cNvSpPr/>
          <p:nvPr/>
        </p:nvSpPr>
        <p:spPr>
          <a:xfrm>
            <a:off x="4692197" y="500767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10"/>
          <p:cNvSpPr txBox="1"/>
          <p:nvPr/>
        </p:nvSpPr>
        <p:spPr>
          <a:xfrm>
            <a:off x="6801846" y="3688213"/>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Dublin</a:t>
            </a:r>
            <a:endParaRPr b="1" i="0" sz="2300" u="none" cap="none" strike="noStrike">
              <a:solidFill>
                <a:schemeClr val="lt1"/>
              </a:solidFill>
              <a:latin typeface="Calibri"/>
              <a:ea typeface="Calibri"/>
              <a:cs typeface="Calibri"/>
              <a:sym typeface="Calibri"/>
            </a:endParaRPr>
          </a:p>
        </p:txBody>
      </p:sp>
      <p:sp>
        <p:nvSpPr>
          <p:cNvPr id="133" name="Google Shape;133;p10"/>
          <p:cNvSpPr/>
          <p:nvPr/>
        </p:nvSpPr>
        <p:spPr>
          <a:xfrm>
            <a:off x="7524449" y="3737032"/>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10"/>
          <p:cNvSpPr txBox="1"/>
          <p:nvPr/>
        </p:nvSpPr>
        <p:spPr>
          <a:xfrm>
            <a:off x="7202902" y="1137911"/>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Belfast</a:t>
            </a:r>
            <a:endParaRPr b="1" i="0" sz="2300" u="none" cap="none" strike="noStrike">
              <a:solidFill>
                <a:schemeClr val="lt1"/>
              </a:solidFill>
              <a:latin typeface="Calibri"/>
              <a:ea typeface="Calibri"/>
              <a:cs typeface="Calibri"/>
              <a:sym typeface="Calibri"/>
            </a:endParaRPr>
          </a:p>
        </p:txBody>
      </p:sp>
      <p:sp>
        <p:nvSpPr>
          <p:cNvPr id="135" name="Google Shape;135;p10"/>
          <p:cNvSpPr/>
          <p:nvPr/>
        </p:nvSpPr>
        <p:spPr>
          <a:xfrm>
            <a:off x="7887594" y="116194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10"/>
          <p:cNvSpPr txBox="1"/>
          <p:nvPr/>
        </p:nvSpPr>
        <p:spPr>
          <a:xfrm>
            <a:off x="4542221" y="3893712"/>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GALWAY</a:t>
            </a:r>
            <a:endParaRPr b="0" i="0" sz="1400" u="none" cap="none" strike="noStrik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b="0" l="0" r="69543" t="0"/>
          <a:stretch/>
        </p:blipFill>
        <p:spPr>
          <a:xfrm>
            <a:off x="4219636" y="3671015"/>
            <a:ext cx="314705" cy="319073"/>
          </a:xfrm>
          <a:prstGeom prst="rect">
            <a:avLst/>
          </a:prstGeom>
          <a:noFill/>
          <a:ln>
            <a:noFill/>
          </a:ln>
        </p:spPr>
      </p:pic>
      <p:grpSp>
        <p:nvGrpSpPr>
          <p:cNvPr id="138" name="Google Shape;138;p10"/>
          <p:cNvGrpSpPr/>
          <p:nvPr/>
        </p:nvGrpSpPr>
        <p:grpSpPr>
          <a:xfrm>
            <a:off x="4114027" y="4135044"/>
            <a:ext cx="275572" cy="275572"/>
            <a:chOff x="4335701" y="3850853"/>
            <a:chExt cx="319800" cy="319800"/>
          </a:xfrm>
        </p:grpSpPr>
        <p:sp>
          <p:nvSpPr>
            <p:cNvPr id="139" name="Google Shape;139;p10"/>
            <p:cNvSpPr/>
            <p:nvPr/>
          </p:nvSpPr>
          <p:spPr>
            <a:xfrm>
              <a:off x="4335701" y="3850853"/>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b="0" l="0" r="76243" t="0"/>
            <a:stretch/>
          </p:blipFill>
          <p:spPr>
            <a:xfrm flipH="1" rot="10800000">
              <a:off x="4384776" y="3881320"/>
              <a:ext cx="252280" cy="258954"/>
            </a:xfrm>
            <a:prstGeom prst="rect">
              <a:avLst/>
            </a:prstGeom>
            <a:noFill/>
            <a:ln>
              <a:noFill/>
            </a:ln>
          </p:spPr>
        </p:pic>
      </p:grpSp>
      <p:grpSp>
        <p:nvGrpSpPr>
          <p:cNvPr id="141" name="Google Shape;141;p10"/>
          <p:cNvGrpSpPr/>
          <p:nvPr/>
        </p:nvGrpSpPr>
        <p:grpSpPr>
          <a:xfrm>
            <a:off x="4570240" y="3711806"/>
            <a:ext cx="249202" cy="249462"/>
            <a:chOff x="5235088" y="3530081"/>
            <a:chExt cx="289198" cy="289500"/>
          </a:xfrm>
        </p:grpSpPr>
        <p:sp>
          <p:nvSpPr>
            <p:cNvPr id="142" name="Google Shape;142;p10"/>
            <p:cNvSpPr/>
            <p:nvPr/>
          </p:nvSpPr>
          <p:spPr>
            <a:xfrm>
              <a:off x="5235986" y="3530081"/>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b="2790" l="54698" r="20795" t="-3348"/>
            <a:stretch/>
          </p:blipFill>
          <p:spPr>
            <a:xfrm flipH="1">
              <a:off x="5235088" y="3544831"/>
              <a:ext cx="262042" cy="260742"/>
            </a:xfrm>
            <a:prstGeom prst="rect">
              <a:avLst/>
            </a:prstGeom>
            <a:noFill/>
            <a:ln>
              <a:noFill/>
            </a:ln>
          </p:spPr>
        </p:pic>
      </p:grpSp>
      <p:grpSp>
        <p:nvGrpSpPr>
          <p:cNvPr id="144" name="Google Shape;144;p10"/>
          <p:cNvGrpSpPr/>
          <p:nvPr/>
        </p:nvGrpSpPr>
        <p:grpSpPr>
          <a:xfrm>
            <a:off x="4416552" y="4854384"/>
            <a:ext cx="275730" cy="275730"/>
            <a:chOff x="5527990" y="3750678"/>
            <a:chExt cx="393900" cy="393900"/>
          </a:xfrm>
        </p:grpSpPr>
        <p:sp>
          <p:nvSpPr>
            <p:cNvPr id="145" name="Google Shape;145;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grpSp>
        <p:nvGrpSpPr>
          <p:cNvPr id="147" name="Google Shape;147;p10"/>
          <p:cNvGrpSpPr/>
          <p:nvPr/>
        </p:nvGrpSpPr>
        <p:grpSpPr>
          <a:xfrm>
            <a:off x="5131479" y="3692611"/>
            <a:ext cx="275572" cy="275572"/>
            <a:chOff x="5777361" y="3530081"/>
            <a:chExt cx="319800" cy="319800"/>
          </a:xfrm>
        </p:grpSpPr>
        <p:sp>
          <p:nvSpPr>
            <p:cNvPr id="148" name="Google Shape;148;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b="0" l="0" r="76243" t="0"/>
            <a:stretch/>
          </p:blipFill>
          <p:spPr>
            <a:xfrm flipH="1" rot="10800000">
              <a:off x="5817162" y="3560548"/>
              <a:ext cx="252280" cy="258954"/>
            </a:xfrm>
            <a:prstGeom prst="rect">
              <a:avLst/>
            </a:prstGeom>
            <a:noFill/>
            <a:ln>
              <a:noFill/>
            </a:ln>
          </p:spPr>
        </p:pic>
      </p:grpSp>
      <p:grpSp>
        <p:nvGrpSpPr>
          <p:cNvPr id="150" name="Google Shape;150;p10"/>
          <p:cNvGrpSpPr/>
          <p:nvPr/>
        </p:nvGrpSpPr>
        <p:grpSpPr>
          <a:xfrm>
            <a:off x="3331182" y="3554961"/>
            <a:ext cx="275572" cy="275572"/>
            <a:chOff x="3845349" y="3308812"/>
            <a:chExt cx="319800" cy="319800"/>
          </a:xfrm>
        </p:grpSpPr>
        <p:sp>
          <p:nvSpPr>
            <p:cNvPr id="151" name="Google Shape;151;p10"/>
            <p:cNvSpPr/>
            <p:nvPr/>
          </p:nvSpPr>
          <p:spPr>
            <a:xfrm>
              <a:off x="3845349" y="3308812"/>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b="0" l="0" r="76243" t="0"/>
            <a:stretch/>
          </p:blipFill>
          <p:spPr>
            <a:xfrm flipH="1" rot="10800000">
              <a:off x="3885150" y="3339279"/>
              <a:ext cx="252280" cy="258954"/>
            </a:xfrm>
            <a:prstGeom prst="rect">
              <a:avLst/>
            </a:prstGeom>
            <a:noFill/>
            <a:ln>
              <a:noFill/>
            </a:ln>
          </p:spPr>
        </p:pic>
      </p:grpSp>
      <p:grpSp>
        <p:nvGrpSpPr>
          <p:cNvPr id="153" name="Google Shape;153;p10"/>
          <p:cNvGrpSpPr/>
          <p:nvPr/>
        </p:nvGrpSpPr>
        <p:grpSpPr>
          <a:xfrm>
            <a:off x="4819465" y="3114232"/>
            <a:ext cx="249202" cy="249462"/>
            <a:chOff x="5173661" y="3130180"/>
            <a:chExt cx="289198" cy="289500"/>
          </a:xfrm>
        </p:grpSpPr>
        <p:sp>
          <p:nvSpPr>
            <p:cNvPr id="154" name="Google Shape;154;p10"/>
            <p:cNvSpPr/>
            <p:nvPr/>
          </p:nvSpPr>
          <p:spPr>
            <a:xfrm>
              <a:off x="5174559" y="313018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b="2790" l="54698" r="20795" t="-3348"/>
            <a:stretch/>
          </p:blipFill>
          <p:spPr>
            <a:xfrm flipH="1">
              <a:off x="5173661" y="3144930"/>
              <a:ext cx="262042" cy="260742"/>
            </a:xfrm>
            <a:prstGeom prst="rect">
              <a:avLst/>
            </a:prstGeom>
            <a:noFill/>
            <a:ln>
              <a:noFill/>
            </a:ln>
          </p:spPr>
        </p:pic>
      </p:grpSp>
      <p:grpSp>
        <p:nvGrpSpPr>
          <p:cNvPr id="156" name="Google Shape;156;p10"/>
          <p:cNvGrpSpPr/>
          <p:nvPr/>
        </p:nvGrpSpPr>
        <p:grpSpPr>
          <a:xfrm>
            <a:off x="3955803" y="2638860"/>
            <a:ext cx="249202" cy="249462"/>
            <a:chOff x="4400356" y="3054140"/>
            <a:chExt cx="289198" cy="289500"/>
          </a:xfrm>
        </p:grpSpPr>
        <p:sp>
          <p:nvSpPr>
            <p:cNvPr id="157" name="Google Shape;157;p10"/>
            <p:cNvSpPr/>
            <p:nvPr/>
          </p:nvSpPr>
          <p:spPr>
            <a:xfrm>
              <a:off x="4401254" y="305414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b="2790" l="54698" r="20795" t="-3348"/>
            <a:stretch/>
          </p:blipFill>
          <p:spPr>
            <a:xfrm flipH="1">
              <a:off x="4400356" y="3068890"/>
              <a:ext cx="262042" cy="260742"/>
            </a:xfrm>
            <a:prstGeom prst="rect">
              <a:avLst/>
            </a:prstGeom>
            <a:noFill/>
            <a:ln>
              <a:noFill/>
            </a:ln>
          </p:spPr>
        </p:pic>
      </p:grpSp>
      <p:grpSp>
        <p:nvGrpSpPr>
          <p:cNvPr id="159" name="Google Shape;159;p10"/>
          <p:cNvGrpSpPr/>
          <p:nvPr/>
        </p:nvGrpSpPr>
        <p:grpSpPr>
          <a:xfrm>
            <a:off x="4870202" y="1803558"/>
            <a:ext cx="249202" cy="249462"/>
            <a:chOff x="5135034" y="1860358"/>
            <a:chExt cx="289198" cy="289500"/>
          </a:xfrm>
        </p:grpSpPr>
        <p:sp>
          <p:nvSpPr>
            <p:cNvPr id="160" name="Google Shape;16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b="2790" l="54698" r="20795" t="-3348"/>
            <a:stretch/>
          </p:blipFill>
          <p:spPr>
            <a:xfrm flipH="1">
              <a:off x="5135034" y="1875108"/>
              <a:ext cx="262042" cy="260742"/>
            </a:xfrm>
            <a:prstGeom prst="rect">
              <a:avLst/>
            </a:prstGeom>
            <a:noFill/>
            <a:ln>
              <a:noFill/>
            </a:ln>
          </p:spPr>
        </p:pic>
      </p:grpSp>
      <p:grpSp>
        <p:nvGrpSpPr>
          <p:cNvPr id="162" name="Google Shape;162;p10"/>
          <p:cNvGrpSpPr/>
          <p:nvPr/>
        </p:nvGrpSpPr>
        <p:grpSpPr>
          <a:xfrm>
            <a:off x="5154474" y="1879732"/>
            <a:ext cx="275572" cy="275572"/>
            <a:chOff x="5445656" y="1844640"/>
            <a:chExt cx="319800" cy="319800"/>
          </a:xfrm>
        </p:grpSpPr>
        <p:sp>
          <p:nvSpPr>
            <p:cNvPr id="163" name="Google Shape;163;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b="3127" l="27239" r="49004" t="-3686"/>
            <a:stretch/>
          </p:blipFill>
          <p:spPr>
            <a:xfrm flipH="1">
              <a:off x="5470281" y="1875107"/>
              <a:ext cx="252280" cy="258954"/>
            </a:xfrm>
            <a:prstGeom prst="rect">
              <a:avLst/>
            </a:prstGeom>
            <a:noFill/>
            <a:ln>
              <a:noFill/>
            </a:ln>
          </p:spPr>
        </p:pic>
      </p:grpSp>
      <p:grpSp>
        <p:nvGrpSpPr>
          <p:cNvPr id="165" name="Google Shape;165;p10"/>
          <p:cNvGrpSpPr/>
          <p:nvPr/>
        </p:nvGrpSpPr>
        <p:grpSpPr>
          <a:xfrm>
            <a:off x="5642131" y="452941"/>
            <a:ext cx="249202" cy="249462"/>
            <a:chOff x="5938417" y="909357"/>
            <a:chExt cx="289198" cy="289500"/>
          </a:xfrm>
        </p:grpSpPr>
        <p:sp>
          <p:nvSpPr>
            <p:cNvPr id="166" name="Google Shape;166;p10"/>
            <p:cNvSpPr/>
            <p:nvPr/>
          </p:nvSpPr>
          <p:spPr>
            <a:xfrm>
              <a:off x="5939315" y="909357"/>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b="2790" l="54698" r="20795" t="-3348"/>
            <a:stretch/>
          </p:blipFill>
          <p:spPr>
            <a:xfrm flipH="1">
              <a:off x="5938417" y="924107"/>
              <a:ext cx="262042" cy="260742"/>
            </a:xfrm>
            <a:prstGeom prst="rect">
              <a:avLst/>
            </a:prstGeom>
            <a:noFill/>
            <a:ln>
              <a:noFill/>
            </a:ln>
          </p:spPr>
        </p:pic>
      </p:grpSp>
      <p:grpSp>
        <p:nvGrpSpPr>
          <p:cNvPr id="168" name="Google Shape;168;p10"/>
          <p:cNvGrpSpPr/>
          <p:nvPr/>
        </p:nvGrpSpPr>
        <p:grpSpPr>
          <a:xfrm>
            <a:off x="3646853" y="3622031"/>
            <a:ext cx="225802" cy="345250"/>
            <a:chOff x="4824527" y="2832223"/>
            <a:chExt cx="262042" cy="400662"/>
          </a:xfrm>
        </p:grpSpPr>
        <p:sp>
          <p:nvSpPr>
            <p:cNvPr id="169" name="Google Shape;169;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662"/>
              <a:chOff x="4824527" y="2832223"/>
              <a:chExt cx="262042" cy="400662"/>
            </a:xfrm>
          </p:grpSpPr>
          <p:grpSp>
            <p:nvGrpSpPr>
              <p:cNvPr id="171" name="Google Shape;171;p10"/>
              <p:cNvGrpSpPr/>
              <p:nvPr/>
            </p:nvGrpSpPr>
            <p:grpSpPr>
              <a:xfrm>
                <a:off x="4832696" y="2832223"/>
                <a:ext cx="236400" cy="400662"/>
                <a:chOff x="4832696" y="2832223"/>
                <a:chExt cx="236400" cy="400662"/>
              </a:xfrm>
            </p:grpSpPr>
            <p:sp>
              <p:nvSpPr>
                <p:cNvPr id="172" name="Google Shape;172;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75" name="Google Shape;175;p10"/>
          <p:cNvGrpSpPr/>
          <p:nvPr/>
        </p:nvGrpSpPr>
        <p:grpSpPr>
          <a:xfrm>
            <a:off x="3888220" y="3663577"/>
            <a:ext cx="225802" cy="345250"/>
            <a:chOff x="4824527" y="2832223"/>
            <a:chExt cx="262042" cy="400662"/>
          </a:xfrm>
        </p:grpSpPr>
        <p:sp>
          <p:nvSpPr>
            <p:cNvPr id="176" name="Google Shape;176;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662"/>
              <a:chOff x="4824527" y="2832223"/>
              <a:chExt cx="262042" cy="400662"/>
            </a:xfrm>
          </p:grpSpPr>
          <p:grpSp>
            <p:nvGrpSpPr>
              <p:cNvPr id="178" name="Google Shape;178;p10"/>
              <p:cNvGrpSpPr/>
              <p:nvPr/>
            </p:nvGrpSpPr>
            <p:grpSpPr>
              <a:xfrm>
                <a:off x="4832696" y="2832223"/>
                <a:ext cx="236400" cy="400662"/>
                <a:chOff x="4832696" y="2832223"/>
                <a:chExt cx="236400" cy="400662"/>
              </a:xfrm>
            </p:grpSpPr>
            <p:sp>
              <p:nvSpPr>
                <p:cNvPr id="179" name="Google Shape;179;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2" name="Google Shape;182;p10"/>
          <p:cNvGrpSpPr/>
          <p:nvPr/>
        </p:nvGrpSpPr>
        <p:grpSpPr>
          <a:xfrm>
            <a:off x="5424410" y="168989"/>
            <a:ext cx="225802" cy="345250"/>
            <a:chOff x="4824527" y="2832223"/>
            <a:chExt cx="262042" cy="400662"/>
          </a:xfrm>
        </p:grpSpPr>
        <p:sp>
          <p:nvSpPr>
            <p:cNvPr id="183" name="Google Shape;18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662"/>
              <a:chOff x="4824527" y="2832223"/>
              <a:chExt cx="262042" cy="400662"/>
            </a:xfrm>
          </p:grpSpPr>
          <p:grpSp>
            <p:nvGrpSpPr>
              <p:cNvPr id="185" name="Google Shape;185;p10"/>
              <p:cNvGrpSpPr/>
              <p:nvPr/>
            </p:nvGrpSpPr>
            <p:grpSpPr>
              <a:xfrm>
                <a:off x="4832696" y="2832223"/>
                <a:ext cx="236400" cy="400662"/>
                <a:chOff x="4832696" y="2832223"/>
                <a:chExt cx="236400" cy="400662"/>
              </a:xfrm>
            </p:grpSpPr>
            <p:sp>
              <p:nvSpPr>
                <p:cNvPr id="186" name="Google Shape;18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198" cy="289500"/>
            <a:chOff x="5135034" y="1860358"/>
            <a:chExt cx="289198" cy="289500"/>
          </a:xfrm>
        </p:grpSpPr>
        <p:sp>
          <p:nvSpPr>
            <p:cNvPr id="190" name="Google Shape;19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b="2790" l="54698" r="20795" t="-3348"/>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662"/>
            <a:chOff x="4824527" y="2832223"/>
            <a:chExt cx="262042" cy="400662"/>
          </a:xfrm>
        </p:grpSpPr>
        <p:sp>
          <p:nvSpPr>
            <p:cNvPr id="193" name="Google Shape;19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662"/>
              <a:chOff x="4824527" y="2832223"/>
              <a:chExt cx="262042" cy="400662"/>
            </a:xfrm>
          </p:grpSpPr>
          <p:grpSp>
            <p:nvGrpSpPr>
              <p:cNvPr id="195" name="Google Shape;195;p10"/>
              <p:cNvGrpSpPr/>
              <p:nvPr/>
            </p:nvGrpSpPr>
            <p:grpSpPr>
              <a:xfrm>
                <a:off x="4832696" y="2832223"/>
                <a:ext cx="236400" cy="400662"/>
                <a:chOff x="4832696" y="2832223"/>
                <a:chExt cx="236400" cy="400662"/>
              </a:xfrm>
            </p:grpSpPr>
            <p:sp>
              <p:nvSpPr>
                <p:cNvPr id="196" name="Google Shape;19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b="6252" l="80868" r="-5283" t="-6434"/>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00" cy="319800"/>
            <a:chOff x="5445656" y="1844640"/>
            <a:chExt cx="319800" cy="319800"/>
          </a:xfrm>
        </p:grpSpPr>
        <p:sp>
          <p:nvSpPr>
            <p:cNvPr id="200" name="Google Shape;200;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b="3127" l="27239" r="49004" t="-3686"/>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00" cy="319800"/>
            <a:chOff x="5777361" y="3530081"/>
            <a:chExt cx="319800" cy="319800"/>
          </a:xfrm>
        </p:grpSpPr>
        <p:sp>
          <p:nvSpPr>
            <p:cNvPr id="203" name="Google Shape;203;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b="0" l="0" r="76243" t="0"/>
            <a:stretch/>
          </p:blipFill>
          <p:spPr>
            <a:xfrm flipH="1" rot="10800000">
              <a:off x="5817162" y="3560548"/>
              <a:ext cx="252280" cy="258954"/>
            </a:xfrm>
            <a:prstGeom prst="rect">
              <a:avLst/>
            </a:prstGeom>
            <a:noFill/>
            <a:ln>
              <a:noFill/>
            </a:ln>
          </p:spPr>
        </p:pic>
      </p:grpSp>
      <p:grpSp>
        <p:nvGrpSpPr>
          <p:cNvPr id="205" name="Google Shape;205;p10"/>
          <p:cNvGrpSpPr/>
          <p:nvPr/>
        </p:nvGrpSpPr>
        <p:grpSpPr>
          <a:xfrm>
            <a:off x="4839093" y="3675498"/>
            <a:ext cx="275730" cy="275730"/>
            <a:chOff x="5527990" y="3750678"/>
            <a:chExt cx="393900" cy="393900"/>
          </a:xfrm>
        </p:grpSpPr>
        <p:sp>
          <p:nvSpPr>
            <p:cNvPr id="206" name="Google Shape;206;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jpg"/><Relationship Id="rId4" Type="http://schemas.openxmlformats.org/officeDocument/2006/relationships/image" Target="../media/image33.png"/><Relationship Id="rId5" Type="http://schemas.openxmlformats.org/officeDocument/2006/relationships/image" Target="../media/image40.jpg"/></Relationships>
</file>

<file path=ppt/slides/_rels/slide15.xml.rels><?xml version="1.0" encoding="UTF-8" standalone="yes"?><Relationships xmlns="http://schemas.openxmlformats.org/package/2006/relationships"><Relationship Id="rId11" Type="http://schemas.openxmlformats.org/officeDocument/2006/relationships/image" Target="../media/image41.jpg"/><Relationship Id="rId10" Type="http://schemas.openxmlformats.org/officeDocument/2006/relationships/image" Target="../media/image35.png"/><Relationship Id="rId13" Type="http://schemas.openxmlformats.org/officeDocument/2006/relationships/image" Target="../media/image43.jpg"/><Relationship Id="rId12"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media.gcflearnfree.org/content/59568c218444e80fc02ecc5d_06_30_2017/businessreport_illustration.jpg" TargetMode="External"/><Relationship Id="rId4" Type="http://schemas.openxmlformats.org/officeDocument/2006/relationships/hyperlink" Target="https://cdn.relevance.com/wp-content/uploads/2020/04/Social-Media-Marketing-Software.jpg" TargetMode="External"/><Relationship Id="rId9" Type="http://schemas.openxmlformats.org/officeDocument/2006/relationships/image" Target="../media/image44.jpg"/><Relationship Id="rId15" Type="http://schemas.openxmlformats.org/officeDocument/2006/relationships/image" Target="../media/image46.jpg"/><Relationship Id="rId14" Type="http://schemas.openxmlformats.org/officeDocument/2006/relationships/image" Target="../media/image36.jpg"/><Relationship Id="rId5" Type="http://schemas.openxmlformats.org/officeDocument/2006/relationships/hyperlink" Target="https://www.engagebay.com/blog/wp-content/uploads/2019/07/html-or-plain-text-emails.png" TargetMode="External"/><Relationship Id="rId6" Type="http://schemas.openxmlformats.org/officeDocument/2006/relationships/hyperlink" Target="https://media.istockphoto.com/videos/newspaper-headline-breaking-news-video-id187763065?s=640x640" TargetMode="External"/><Relationship Id="rId7" Type="http://schemas.openxmlformats.org/officeDocument/2006/relationships/hyperlink" Target="https://study.com/cimages/videopreview/videopreview-full/dl4oegfq0k.jpg" TargetMode="External"/><Relationship Id="rId8" Type="http://schemas.openxmlformats.org/officeDocument/2006/relationships/hyperlink" Target="https://www.thestatesman.com/wp-content/uploads/2021/01/iStock-458651827.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50.png"/><Relationship Id="rId6"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4.png"/><Relationship Id="rId4" Type="http://schemas.openxmlformats.org/officeDocument/2006/relationships/image" Target="../media/image47.gif"/><Relationship Id="rId5" Type="http://schemas.openxmlformats.org/officeDocument/2006/relationships/image" Target="../media/image5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gif"/><Relationship Id="rId4" Type="http://schemas.openxmlformats.org/officeDocument/2006/relationships/image" Target="../media/image54.gif"/><Relationship Id="rId5" Type="http://schemas.openxmlformats.org/officeDocument/2006/relationships/image" Target="../media/image6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7.gif"/><Relationship Id="rId4" Type="http://schemas.openxmlformats.org/officeDocument/2006/relationships/image" Target="../media/image52.gif"/><Relationship Id="rId5" Type="http://schemas.openxmlformats.org/officeDocument/2006/relationships/image" Target="../media/image6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3.gif"/><Relationship Id="rId4" Type="http://schemas.openxmlformats.org/officeDocument/2006/relationships/image" Target="../media/image5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1.jpg"/><Relationship Id="rId5"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71.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2.gif"/><Relationship Id="rId4" Type="http://schemas.openxmlformats.org/officeDocument/2006/relationships/image" Target="../media/image73.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4.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9.gif"/><Relationship Id="rId4" Type="http://schemas.openxmlformats.org/officeDocument/2006/relationships/image" Target="../media/image75.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7.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8.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jpg"/><Relationship Id="rId4" Type="http://schemas.openxmlformats.org/officeDocument/2006/relationships/image" Target="../media/image2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6.jpg"/><Relationship Id="rId4" Type="http://schemas.openxmlformats.org/officeDocument/2006/relationships/hyperlink" Target="https://towardsdatascience.com/automatic-question-answering-ac7593432842"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8.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4.jpg"/><Relationship Id="rId4" Type="http://schemas.openxmlformats.org/officeDocument/2006/relationships/hyperlink" Target="https://www.coursera.org/learn/machine-learn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courses.cs.washington.edu/courses/csep517/20wi/slides/csep517wi20-Coreference.pdf"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3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5.png"/><Relationship Id="rId4" Type="http://schemas.openxmlformats.org/officeDocument/2006/relationships/image" Target="../media/image80.jpg"/><Relationship Id="rId5" Type="http://schemas.openxmlformats.org/officeDocument/2006/relationships/hyperlink" Target="https://www.dreamstime.com" TargetMode="External"/></Relationships>
</file>

<file path=ppt/slides/_rels/slide71.xml.rels><?xml version="1.0" encoding="UTF-8" standalone="yes"?><Relationships xmlns="http://schemas.openxmlformats.org/package/2006/relationships"><Relationship Id="rId10"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0.png"/><Relationship Id="rId4" Type="http://schemas.openxmlformats.org/officeDocument/2006/relationships/hyperlink" Target="https://en.wikipedia.org/wiki/File:Debate_Logo.svg" TargetMode="External"/><Relationship Id="rId9" Type="http://schemas.openxmlformats.org/officeDocument/2006/relationships/image" Target="../media/image87.png"/><Relationship Id="rId5" Type="http://schemas.openxmlformats.org/officeDocument/2006/relationships/hyperlink" Target="https://blog.hubspot.com/service/customer-review-sites" TargetMode="External"/><Relationship Id="rId6" Type="http://schemas.openxmlformats.org/officeDocument/2006/relationships/hyperlink" Target="https://depositphotos.com/329101118/free-stock-illustration-financial-analysis-business-performance-report.html" TargetMode="External"/><Relationship Id="rId7" Type="http://schemas.openxmlformats.org/officeDocument/2006/relationships/hyperlink" Target="https://commons.wikimedia.org" TargetMode="External"/><Relationship Id="rId8"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9.png"/><Relationship Id="rId4" Type="http://schemas.openxmlformats.org/officeDocument/2006/relationships/hyperlink" Target="https://www.promptcloud.com/wp-content/uploads/2015/05/Social-Media-Monitoring.p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0.png"/><Relationship Id="rId4" Type="http://schemas.openxmlformats.org/officeDocument/2006/relationships/image" Target="../media/image94.png"/><Relationship Id="rId5"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ec.europa.eu/info/law/law-topic/data-protection/reform/what-does-general-data-protection-regulation-gdpr-govern_en"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ec.europa.eu/info/law/law-topic/data-protection/reform/what-personal-data_en"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www.dataprotection.ie/en/organisations/know-your-obligations/data-protection-impact-assessment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www.aepd.es/sites/default/files/2019-12/ai-ethics-guidelines.pdf"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nvSpPr>
        <p:spPr>
          <a:xfrm>
            <a:off x="624425" y="2132025"/>
            <a:ext cx="5576100" cy="2052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IE" sz="4000">
                <a:solidFill>
                  <a:srgbClr val="D9C49F"/>
                </a:solidFill>
              </a:rPr>
              <a:t>Introduction to NLP</a:t>
            </a:r>
            <a:endParaRPr b="1" sz="4000">
              <a:solidFill>
                <a:srgbClr val="D9C49F"/>
              </a:solidFill>
            </a:endParaRPr>
          </a:p>
          <a:p>
            <a:pPr indent="0" lvl="0" marL="0" rtl="0" algn="l">
              <a:lnSpc>
                <a:spcPct val="100000"/>
              </a:lnSpc>
              <a:spcBef>
                <a:spcPts val="0"/>
              </a:spcBef>
              <a:spcAft>
                <a:spcPts val="0"/>
              </a:spcAft>
              <a:buNone/>
            </a:pPr>
            <a:r>
              <a:rPr b="1" lang="en-IE" sz="2800">
                <a:solidFill>
                  <a:srgbClr val="D9C49F"/>
                </a:solidFill>
              </a:rPr>
              <a:t>Summary</a:t>
            </a:r>
            <a:endParaRPr b="1" sz="3600">
              <a:solidFill>
                <a:srgbClr val="E7E6E6"/>
              </a:solidFill>
            </a:endParaRPr>
          </a:p>
        </p:txBody>
      </p:sp>
      <p:sp>
        <p:nvSpPr>
          <p:cNvPr id="238" name="Google Shape;238;p14"/>
          <p:cNvSpPr txBox="1"/>
          <p:nvPr/>
        </p:nvSpPr>
        <p:spPr>
          <a:xfrm>
            <a:off x="624425" y="4392525"/>
            <a:ext cx="8038800" cy="1138200"/>
          </a:xfrm>
          <a:prstGeom prst="rect">
            <a:avLst/>
          </a:prstGeom>
          <a:noFill/>
          <a:ln>
            <a:noFill/>
          </a:ln>
        </p:spPr>
        <p:txBody>
          <a:bodyPr anchorCtr="0" anchor="ctr" bIns="91425" lIns="91425" spcFirstLastPara="1" rIns="91425" wrap="square" tIns="91425">
            <a:noAutofit/>
          </a:bodyPr>
          <a:lstStyle/>
          <a:p>
            <a:pPr indent="-406400" lvl="0" marL="457200" rtl="0" algn="l">
              <a:spcBef>
                <a:spcPts val="600"/>
              </a:spcBef>
              <a:spcAft>
                <a:spcPts val="0"/>
              </a:spcAft>
              <a:buNone/>
            </a:pPr>
            <a:r>
              <a:rPr b="1" lang="en-IE" sz="2400">
                <a:solidFill>
                  <a:srgbClr val="FFFFFF"/>
                </a:solidFill>
              </a:rPr>
              <a:t>Dr. John McCrae, Dr. Paul Buitelaar</a:t>
            </a:r>
            <a:endParaRPr sz="2400">
              <a:solidFill>
                <a:srgbClr val="FFFFFF"/>
              </a:solidFill>
            </a:endParaRPr>
          </a:p>
          <a:p>
            <a:pPr indent="-406400" lvl="0" marL="457200" rtl="0" algn="l">
              <a:spcBef>
                <a:spcPts val="600"/>
              </a:spcBef>
              <a:spcAft>
                <a:spcPts val="0"/>
              </a:spcAft>
              <a:buNone/>
            </a:pPr>
            <a:r>
              <a:rPr b="1" lang="en-IE" sz="2400">
                <a:solidFill>
                  <a:srgbClr val="FFFFFF"/>
                </a:solidFill>
              </a:rPr>
              <a:t>Data Science Institute, </a:t>
            </a:r>
            <a:r>
              <a:rPr b="1" lang="en-IE" sz="2400">
                <a:solidFill>
                  <a:schemeClr val="lt1"/>
                </a:solidFill>
              </a:rPr>
              <a:t>University of Galway</a:t>
            </a:r>
            <a:endParaRPr b="1" sz="2400">
              <a:solidFill>
                <a:srgbClr val="FFFFFF"/>
              </a:solidFill>
            </a:endParaRPr>
          </a:p>
        </p:txBody>
      </p:sp>
      <p:sp>
        <p:nvSpPr>
          <p:cNvPr id="239" name="Google Shape;239;p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3"/>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Linguistic Levels of Analysis</a:t>
            </a:r>
            <a:endParaRPr b="0" i="0" sz="4400" u="none" cap="none" strike="noStrike">
              <a:solidFill>
                <a:srgbClr val="75114A"/>
              </a:solidFill>
              <a:latin typeface="Calibri"/>
              <a:ea typeface="Calibri"/>
              <a:cs typeface="Calibri"/>
              <a:sym typeface="Calibri"/>
            </a:endParaRPr>
          </a:p>
        </p:txBody>
      </p:sp>
      <p:sp>
        <p:nvSpPr>
          <p:cNvPr id="319" name="Google Shape;319;p23"/>
          <p:cNvSpPr txBox="1"/>
          <p:nvPr>
            <p:ph idx="1" type="body"/>
          </p:nvPr>
        </p:nvSpPr>
        <p:spPr>
          <a:xfrm>
            <a:off x="1132027" y="1331999"/>
            <a:ext cx="9067800" cy="44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F3F"/>
              </a:buClr>
              <a:buSzPts val="2800"/>
              <a:buFont typeface="Arial"/>
              <a:buNone/>
            </a:pPr>
            <a:r>
              <a:rPr lang="en-IE">
                <a:solidFill>
                  <a:srgbClr val="999999"/>
                </a:solidFill>
              </a:rPr>
              <a:t>Phonology – acoustic signal</a:t>
            </a:r>
            <a:endParaRPr>
              <a:solidFill>
                <a:srgbClr val="999999"/>
              </a:solidFill>
            </a:endParaRPr>
          </a:p>
          <a:p>
            <a:pPr indent="0" lvl="0" marL="0" marR="0" rtl="0" algn="l">
              <a:lnSpc>
                <a:spcPct val="100000"/>
              </a:lnSpc>
              <a:spcBef>
                <a:spcPts val="3000"/>
              </a:spcBef>
              <a:spcAft>
                <a:spcPts val="0"/>
              </a:spcAft>
              <a:buClr>
                <a:srgbClr val="3F3F3F"/>
              </a:buClr>
              <a:buSzPts val="2800"/>
              <a:buFont typeface="Arial"/>
              <a:buNone/>
            </a:pPr>
            <a:r>
              <a:rPr lang="en-IE"/>
              <a:t>Morphology – word structure</a:t>
            </a:r>
            <a:endParaRPr/>
          </a:p>
          <a:p>
            <a:pPr indent="0" lvl="0" marL="0" marR="0" rtl="0" algn="l">
              <a:lnSpc>
                <a:spcPct val="100000"/>
              </a:lnSpc>
              <a:spcBef>
                <a:spcPts val="1800"/>
              </a:spcBef>
              <a:spcAft>
                <a:spcPts val="0"/>
              </a:spcAft>
              <a:buClr>
                <a:srgbClr val="3F3F3F"/>
              </a:buClr>
              <a:buSzPts val="2800"/>
              <a:buFont typeface="Arial"/>
              <a:buNone/>
            </a:pPr>
            <a:r>
              <a:rPr lang="en-IE"/>
              <a:t>Syntax – sentence and phrase structure</a:t>
            </a:r>
            <a:endParaRPr/>
          </a:p>
          <a:p>
            <a:pPr indent="0" lvl="0" marL="0" marR="0" rtl="0" algn="l">
              <a:lnSpc>
                <a:spcPct val="100000"/>
              </a:lnSpc>
              <a:spcBef>
                <a:spcPts val="2400"/>
              </a:spcBef>
              <a:spcAft>
                <a:spcPts val="0"/>
              </a:spcAft>
              <a:buClr>
                <a:srgbClr val="3F3F3F"/>
              </a:buClr>
              <a:buSzPts val="2800"/>
              <a:buFont typeface="Arial"/>
              <a:buNone/>
            </a:pPr>
            <a:r>
              <a:rPr lang="en-IE"/>
              <a:t>Semantics – meaning and reference</a:t>
            </a:r>
            <a:endParaRPr/>
          </a:p>
          <a:p>
            <a:pPr indent="0" lvl="0" marL="0" marR="0" rtl="0" algn="l">
              <a:lnSpc>
                <a:spcPct val="100000"/>
              </a:lnSpc>
              <a:spcBef>
                <a:spcPts val="1800"/>
              </a:spcBef>
              <a:spcAft>
                <a:spcPts val="0"/>
              </a:spcAft>
              <a:buClr>
                <a:srgbClr val="3F3F3F"/>
              </a:buClr>
              <a:buSzPts val="2800"/>
              <a:buFont typeface="Arial"/>
              <a:buNone/>
            </a:pPr>
            <a:r>
              <a:rPr lang="en-IE">
                <a:solidFill>
                  <a:srgbClr val="999999"/>
                </a:solidFill>
              </a:rPr>
              <a:t>Discourse – relations between sentences </a:t>
            </a:r>
            <a:endParaRPr>
              <a:solidFill>
                <a:srgbClr val="999999"/>
              </a:solidFill>
            </a:endParaRPr>
          </a:p>
          <a:p>
            <a:pPr indent="0" lvl="0" marL="0" marR="0" rtl="0" algn="l">
              <a:lnSpc>
                <a:spcPct val="100000"/>
              </a:lnSpc>
              <a:spcBef>
                <a:spcPts val="2400"/>
              </a:spcBef>
              <a:spcAft>
                <a:spcPts val="0"/>
              </a:spcAft>
              <a:buClr>
                <a:srgbClr val="3F3F3F"/>
              </a:buClr>
              <a:buSzPts val="2800"/>
              <a:buFont typeface="Arial"/>
              <a:buNone/>
            </a:pPr>
            <a:r>
              <a:rPr lang="en-IE">
                <a:solidFill>
                  <a:srgbClr val="999999"/>
                </a:solidFill>
              </a:rPr>
              <a:t>Pragmatics –  communication</a:t>
            </a:r>
            <a:endParaRPr/>
          </a:p>
        </p:txBody>
      </p:sp>
      <p:sp>
        <p:nvSpPr>
          <p:cNvPr id="320" name="Google Shape;320;p23"/>
          <p:cNvSpPr txBox="1"/>
          <p:nvPr/>
        </p:nvSpPr>
        <p:spPr>
          <a:xfrm flipH="1" rot="5400000">
            <a:off x="7500434" y="2772363"/>
            <a:ext cx="1224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E" sz="1800" u="none" cap="none" strike="noStrike">
                <a:solidFill>
                  <a:srgbClr val="000000"/>
                </a:solidFill>
                <a:latin typeface="Arial"/>
                <a:ea typeface="Arial"/>
                <a:cs typeface="Arial"/>
                <a:sym typeface="Arial"/>
              </a:rPr>
              <a:t>structure</a:t>
            </a:r>
            <a:endParaRPr/>
          </a:p>
        </p:txBody>
      </p:sp>
      <p:sp>
        <p:nvSpPr>
          <p:cNvPr id="321" name="Google Shape;321;p23"/>
          <p:cNvSpPr/>
          <p:nvPr/>
        </p:nvSpPr>
        <p:spPr>
          <a:xfrm>
            <a:off x="7075798" y="2299023"/>
            <a:ext cx="432000" cy="1110600"/>
          </a:xfrm>
          <a:prstGeom prst="rightBrace">
            <a:avLst>
              <a:gd fmla="val 32960"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C00000"/>
              </a:solidFill>
              <a:latin typeface="Arial"/>
              <a:ea typeface="Arial"/>
              <a:cs typeface="Arial"/>
              <a:sym typeface="Arial"/>
            </a:endParaRPr>
          </a:p>
        </p:txBody>
      </p:sp>
      <p:sp>
        <p:nvSpPr>
          <p:cNvPr id="322" name="Google Shape;322;p23"/>
          <p:cNvSpPr txBox="1"/>
          <p:nvPr/>
        </p:nvSpPr>
        <p:spPr>
          <a:xfrm flipH="1" rot="5400000">
            <a:off x="7531529" y="4397377"/>
            <a:ext cx="1224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E" sz="1800" u="none" cap="none" strike="noStrike">
                <a:solidFill>
                  <a:srgbClr val="000000"/>
                </a:solidFill>
                <a:latin typeface="Arial"/>
                <a:ea typeface="Arial"/>
                <a:cs typeface="Arial"/>
                <a:sym typeface="Arial"/>
              </a:rPr>
              <a:t>meaning</a:t>
            </a:r>
            <a:endParaRPr/>
          </a:p>
        </p:txBody>
      </p:sp>
      <p:sp>
        <p:nvSpPr>
          <p:cNvPr id="323" name="Google Shape;323;p23"/>
          <p:cNvSpPr/>
          <p:nvPr/>
        </p:nvSpPr>
        <p:spPr>
          <a:xfrm>
            <a:off x="7067157" y="3640333"/>
            <a:ext cx="432000" cy="1885800"/>
          </a:xfrm>
          <a:prstGeom prst="rightBrace">
            <a:avLst>
              <a:gd fmla="val 32960"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C00000"/>
              </a:solidFill>
              <a:latin typeface="Arial"/>
              <a:ea typeface="Arial"/>
              <a:cs typeface="Arial"/>
              <a:sym typeface="Arial"/>
            </a:endParaRPr>
          </a:p>
        </p:txBody>
      </p:sp>
      <p:sp>
        <p:nvSpPr>
          <p:cNvPr id="324" name="Google Shape;324;p23"/>
          <p:cNvSpPr txBox="1"/>
          <p:nvPr/>
        </p:nvSpPr>
        <p:spPr>
          <a:xfrm flipH="1" rot="5400000">
            <a:off x="7521120" y="1691164"/>
            <a:ext cx="1224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E" sz="1800" u="none" cap="none" strike="noStrike">
                <a:solidFill>
                  <a:srgbClr val="000000"/>
                </a:solidFill>
                <a:latin typeface="Arial"/>
                <a:ea typeface="Arial"/>
                <a:cs typeface="Arial"/>
                <a:sym typeface="Arial"/>
              </a:rPr>
              <a:t>sounds</a:t>
            </a:r>
            <a:endParaRPr/>
          </a:p>
        </p:txBody>
      </p:sp>
      <p:sp>
        <p:nvSpPr>
          <p:cNvPr id="325" name="Google Shape;325;p23"/>
          <p:cNvSpPr/>
          <p:nvPr/>
        </p:nvSpPr>
        <p:spPr>
          <a:xfrm>
            <a:off x="7067157" y="1505941"/>
            <a:ext cx="432000" cy="562200"/>
          </a:xfrm>
          <a:prstGeom prst="rightBrace">
            <a:avLst>
              <a:gd fmla="val 32960"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C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4"/>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Linguistic Levels of Analysis</a:t>
            </a:r>
            <a:endParaRPr/>
          </a:p>
        </p:txBody>
      </p:sp>
      <p:sp>
        <p:nvSpPr>
          <p:cNvPr id="332" name="Google Shape;332;p24"/>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IE"/>
              <a:t>‹#›</a:t>
            </a:fld>
            <a:endParaRPr/>
          </a:p>
        </p:txBody>
      </p:sp>
      <p:sp>
        <p:nvSpPr>
          <p:cNvPr id="333" name="Google Shape;333;p24"/>
          <p:cNvSpPr txBox="1"/>
          <p:nvPr/>
        </p:nvSpPr>
        <p:spPr>
          <a:xfrm>
            <a:off x="615844" y="3981690"/>
            <a:ext cx="9759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2800" u="none" cap="none" strike="noStrike">
                <a:solidFill>
                  <a:srgbClr val="3F3F3F"/>
                </a:solidFill>
                <a:latin typeface="Calibri"/>
                <a:ea typeface="Calibri"/>
                <a:cs typeface="Calibri"/>
                <a:sym typeface="Calibri"/>
              </a:rPr>
              <a:t>I             am            enjoying        the        NLP            course</a:t>
            </a:r>
            <a:endParaRPr b="0" i="0" sz="1800" u="none" cap="none" strike="noStrike">
              <a:solidFill>
                <a:srgbClr val="000000"/>
              </a:solidFill>
              <a:latin typeface="Calibri"/>
              <a:ea typeface="Calibri"/>
              <a:cs typeface="Calibri"/>
              <a:sym typeface="Calibri"/>
            </a:endParaRPr>
          </a:p>
        </p:txBody>
      </p:sp>
      <p:sp>
        <p:nvSpPr>
          <p:cNvPr id="334" name="Google Shape;334;p24"/>
          <p:cNvSpPr txBox="1"/>
          <p:nvPr/>
        </p:nvSpPr>
        <p:spPr>
          <a:xfrm>
            <a:off x="9487340" y="3994115"/>
            <a:ext cx="1360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E" sz="2800" u="none" cap="none" strike="noStrike">
                <a:solidFill>
                  <a:srgbClr val="3F3F3F"/>
                </a:solidFill>
                <a:latin typeface="Calibri"/>
                <a:ea typeface="Calibri"/>
                <a:cs typeface="Calibri"/>
                <a:sym typeface="Calibri"/>
              </a:rPr>
              <a:t>WORDS</a:t>
            </a:r>
            <a:endParaRPr b="0" i="0" sz="1400" u="none" cap="none" strike="noStrike">
              <a:solidFill>
                <a:srgbClr val="000000"/>
              </a:solidFill>
              <a:latin typeface="Arial"/>
              <a:ea typeface="Arial"/>
              <a:cs typeface="Arial"/>
              <a:sym typeface="Arial"/>
            </a:endParaRPr>
          </a:p>
        </p:txBody>
      </p:sp>
      <p:sp>
        <p:nvSpPr>
          <p:cNvPr id="335" name="Google Shape;335;p24"/>
          <p:cNvSpPr txBox="1"/>
          <p:nvPr/>
        </p:nvSpPr>
        <p:spPr>
          <a:xfrm>
            <a:off x="9487340" y="4453887"/>
            <a:ext cx="2419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E" sz="2800" u="none" cap="none" strike="noStrike">
                <a:solidFill>
                  <a:schemeClr val="accent1"/>
                </a:solidFill>
                <a:latin typeface="Calibri"/>
                <a:ea typeface="Calibri"/>
                <a:cs typeface="Calibri"/>
                <a:sym typeface="Calibri"/>
              </a:rPr>
              <a:t>MORPHOLOGY </a:t>
            </a:r>
            <a:endParaRPr b="0" i="0" sz="1400" u="none" cap="none" strike="noStrike">
              <a:solidFill>
                <a:schemeClr val="accent1"/>
              </a:solidFill>
              <a:latin typeface="Arial"/>
              <a:ea typeface="Arial"/>
              <a:cs typeface="Arial"/>
              <a:sym typeface="Arial"/>
            </a:endParaRPr>
          </a:p>
        </p:txBody>
      </p:sp>
      <p:sp>
        <p:nvSpPr>
          <p:cNvPr id="336" name="Google Shape;336;p24"/>
          <p:cNvSpPr txBox="1"/>
          <p:nvPr/>
        </p:nvSpPr>
        <p:spPr>
          <a:xfrm>
            <a:off x="1818981" y="4579860"/>
            <a:ext cx="1584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person: 1</a:t>
            </a:r>
            <a:r>
              <a:rPr b="0" baseline="30000" i="0" lang="en-IE" sz="1400" u="none" cap="none" strike="noStrike">
                <a:solidFill>
                  <a:schemeClr val="accent1"/>
                </a:solidFill>
                <a:latin typeface="Arial"/>
                <a:ea typeface="Arial"/>
                <a:cs typeface="Arial"/>
                <a:sym typeface="Arial"/>
              </a:rPr>
              <a:t>st</a:t>
            </a:r>
            <a:r>
              <a:rPr b="0" i="0" lang="en-IE" sz="1400" u="none" cap="none" strike="noStrike">
                <a:solidFill>
                  <a:schemeClr val="accent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number: singular</a:t>
            </a:r>
            <a:endParaRPr/>
          </a:p>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tense: present </a:t>
            </a:r>
            <a:endParaRPr/>
          </a:p>
        </p:txBody>
      </p:sp>
      <p:sp>
        <p:nvSpPr>
          <p:cNvPr id="337" name="Google Shape;337;p24"/>
          <p:cNvSpPr txBox="1"/>
          <p:nvPr/>
        </p:nvSpPr>
        <p:spPr>
          <a:xfrm>
            <a:off x="468000" y="4579860"/>
            <a:ext cx="1584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person: 1</a:t>
            </a:r>
            <a:r>
              <a:rPr b="0" baseline="30000" i="0" lang="en-IE" sz="1400" u="none" cap="none" strike="noStrike">
                <a:solidFill>
                  <a:schemeClr val="accent1"/>
                </a:solidFill>
                <a:latin typeface="Arial"/>
                <a:ea typeface="Arial"/>
                <a:cs typeface="Arial"/>
                <a:sym typeface="Arial"/>
              </a:rPr>
              <a:t>st</a:t>
            </a:r>
            <a:r>
              <a:rPr b="0" i="0" lang="en-IE" sz="1400" u="none" cap="none" strike="noStrike">
                <a:solidFill>
                  <a:schemeClr val="accent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number: singular</a:t>
            </a:r>
            <a:endParaRPr/>
          </a:p>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case: nominative </a:t>
            </a:r>
            <a:endParaRPr/>
          </a:p>
        </p:txBody>
      </p:sp>
      <p:sp>
        <p:nvSpPr>
          <p:cNvPr id="338" name="Google Shape;338;p24"/>
          <p:cNvSpPr txBox="1"/>
          <p:nvPr/>
        </p:nvSpPr>
        <p:spPr>
          <a:xfrm>
            <a:off x="3295830" y="4579860"/>
            <a:ext cx="1584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mood: indicative</a:t>
            </a:r>
            <a:endParaRPr/>
          </a:p>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tense: present </a:t>
            </a:r>
            <a:endParaRPr/>
          </a:p>
        </p:txBody>
      </p:sp>
      <p:sp>
        <p:nvSpPr>
          <p:cNvPr id="339" name="Google Shape;339;p24"/>
          <p:cNvSpPr txBox="1"/>
          <p:nvPr/>
        </p:nvSpPr>
        <p:spPr>
          <a:xfrm>
            <a:off x="6096000" y="4553875"/>
            <a:ext cx="1584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number: singular </a:t>
            </a:r>
            <a:endParaRPr/>
          </a:p>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case: proper</a:t>
            </a:r>
            <a:endParaRPr/>
          </a:p>
        </p:txBody>
      </p:sp>
      <p:sp>
        <p:nvSpPr>
          <p:cNvPr id="340" name="Google Shape;340;p24"/>
          <p:cNvSpPr txBox="1"/>
          <p:nvPr/>
        </p:nvSpPr>
        <p:spPr>
          <a:xfrm>
            <a:off x="7756613" y="4571037"/>
            <a:ext cx="158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400" u="none" cap="none" strike="noStrike">
                <a:solidFill>
                  <a:schemeClr val="accent1"/>
                </a:solidFill>
                <a:latin typeface="Arial"/>
                <a:ea typeface="Arial"/>
                <a:cs typeface="Arial"/>
                <a:sym typeface="Arial"/>
              </a:rPr>
              <a:t>number: singular </a:t>
            </a:r>
            <a:endParaRPr/>
          </a:p>
        </p:txBody>
      </p:sp>
      <p:sp>
        <p:nvSpPr>
          <p:cNvPr id="341" name="Google Shape;341;p24"/>
          <p:cNvSpPr txBox="1"/>
          <p:nvPr/>
        </p:nvSpPr>
        <p:spPr>
          <a:xfrm>
            <a:off x="9486088" y="3477308"/>
            <a:ext cx="2665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E" sz="2800" u="none" cap="none" strike="noStrike">
                <a:solidFill>
                  <a:srgbClr val="C00000"/>
                </a:solidFill>
                <a:latin typeface="Calibri"/>
                <a:ea typeface="Calibri"/>
                <a:cs typeface="Calibri"/>
                <a:sym typeface="Calibri"/>
              </a:rPr>
              <a:t>PART OF SPEECH </a:t>
            </a:r>
            <a:endParaRPr b="0" i="0" sz="1400" u="none" cap="none" strike="noStrike">
              <a:solidFill>
                <a:srgbClr val="C00000"/>
              </a:solidFill>
              <a:latin typeface="Arial"/>
              <a:ea typeface="Arial"/>
              <a:cs typeface="Arial"/>
              <a:sym typeface="Arial"/>
            </a:endParaRPr>
          </a:p>
        </p:txBody>
      </p:sp>
      <p:sp>
        <p:nvSpPr>
          <p:cNvPr id="342" name="Google Shape;342;p24"/>
          <p:cNvSpPr txBox="1"/>
          <p:nvPr/>
        </p:nvSpPr>
        <p:spPr>
          <a:xfrm>
            <a:off x="1883215" y="3688350"/>
            <a:ext cx="546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E" sz="1400" u="none" cap="none" strike="noStrike">
                <a:solidFill>
                  <a:srgbClr val="C00000"/>
                </a:solidFill>
                <a:latin typeface="Arial"/>
                <a:ea typeface="Arial"/>
                <a:cs typeface="Arial"/>
                <a:sym typeface="Arial"/>
              </a:rPr>
              <a:t>VBP</a:t>
            </a:r>
            <a:endParaRPr/>
          </a:p>
        </p:txBody>
      </p:sp>
      <p:sp>
        <p:nvSpPr>
          <p:cNvPr id="343" name="Google Shape;343;p24"/>
          <p:cNvSpPr txBox="1"/>
          <p:nvPr/>
        </p:nvSpPr>
        <p:spPr>
          <a:xfrm>
            <a:off x="529098" y="3723389"/>
            <a:ext cx="5952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E" sz="1400" u="none" cap="none" strike="noStrike">
                <a:solidFill>
                  <a:srgbClr val="C00000"/>
                </a:solidFill>
                <a:latin typeface="Arial"/>
                <a:ea typeface="Arial"/>
                <a:cs typeface="Arial"/>
                <a:sym typeface="Arial"/>
              </a:rPr>
              <a:t>PRP</a:t>
            </a:r>
            <a:endParaRPr/>
          </a:p>
        </p:txBody>
      </p:sp>
      <p:sp>
        <p:nvSpPr>
          <p:cNvPr id="344" name="Google Shape;344;p24"/>
          <p:cNvSpPr txBox="1"/>
          <p:nvPr/>
        </p:nvSpPr>
        <p:spPr>
          <a:xfrm>
            <a:off x="3403338" y="3723389"/>
            <a:ext cx="529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E" sz="1400" u="none" cap="none" strike="noStrike">
                <a:solidFill>
                  <a:srgbClr val="C00000"/>
                </a:solidFill>
                <a:latin typeface="Arial"/>
                <a:ea typeface="Arial"/>
                <a:cs typeface="Arial"/>
                <a:sym typeface="Arial"/>
              </a:rPr>
              <a:t>VBG</a:t>
            </a:r>
            <a:endParaRPr/>
          </a:p>
        </p:txBody>
      </p:sp>
      <p:sp>
        <p:nvSpPr>
          <p:cNvPr id="345" name="Google Shape;345;p24"/>
          <p:cNvSpPr txBox="1"/>
          <p:nvPr/>
        </p:nvSpPr>
        <p:spPr>
          <a:xfrm>
            <a:off x="6387471" y="3673348"/>
            <a:ext cx="506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E" sz="1400" u="none" cap="none" strike="noStrike">
                <a:solidFill>
                  <a:srgbClr val="C00000"/>
                </a:solidFill>
                <a:latin typeface="Arial"/>
                <a:ea typeface="Arial"/>
                <a:cs typeface="Arial"/>
                <a:sym typeface="Arial"/>
              </a:rPr>
              <a:t>NN</a:t>
            </a:r>
            <a:endParaRPr/>
          </a:p>
        </p:txBody>
      </p:sp>
      <p:sp>
        <p:nvSpPr>
          <p:cNvPr id="346" name="Google Shape;346;p24"/>
          <p:cNvSpPr txBox="1"/>
          <p:nvPr/>
        </p:nvSpPr>
        <p:spPr>
          <a:xfrm>
            <a:off x="7928868" y="3728870"/>
            <a:ext cx="4533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E" sz="1400" u="none" cap="none" strike="noStrike">
                <a:solidFill>
                  <a:srgbClr val="C00000"/>
                </a:solidFill>
                <a:latin typeface="Arial"/>
                <a:ea typeface="Arial"/>
                <a:cs typeface="Arial"/>
                <a:sym typeface="Arial"/>
              </a:rPr>
              <a:t>NN</a:t>
            </a:r>
            <a:endParaRPr/>
          </a:p>
        </p:txBody>
      </p:sp>
      <p:sp>
        <p:nvSpPr>
          <p:cNvPr id="347" name="Google Shape;347;p24"/>
          <p:cNvSpPr txBox="1"/>
          <p:nvPr/>
        </p:nvSpPr>
        <p:spPr>
          <a:xfrm>
            <a:off x="5121405" y="3728869"/>
            <a:ext cx="550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E" sz="1400" u="none" cap="none" strike="noStrike">
                <a:solidFill>
                  <a:srgbClr val="C00000"/>
                </a:solidFill>
                <a:latin typeface="Arial"/>
                <a:ea typeface="Arial"/>
                <a:cs typeface="Arial"/>
                <a:sym typeface="Arial"/>
              </a:rPr>
              <a:t>DET</a:t>
            </a:r>
            <a:endParaRPr/>
          </a:p>
        </p:txBody>
      </p:sp>
      <p:sp>
        <p:nvSpPr>
          <p:cNvPr id="348" name="Google Shape;348;p24"/>
          <p:cNvSpPr txBox="1"/>
          <p:nvPr/>
        </p:nvSpPr>
        <p:spPr>
          <a:xfrm>
            <a:off x="9486088" y="2851222"/>
            <a:ext cx="2420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E" sz="2800" u="none" cap="none" strike="noStrike">
                <a:solidFill>
                  <a:srgbClr val="548135"/>
                </a:solidFill>
                <a:latin typeface="Calibri"/>
                <a:ea typeface="Calibri"/>
                <a:cs typeface="Calibri"/>
                <a:sym typeface="Calibri"/>
              </a:rPr>
              <a:t>SYNTAX</a:t>
            </a:r>
            <a:endParaRPr b="0" i="0" sz="1400" u="none" cap="none" strike="noStrike">
              <a:solidFill>
                <a:srgbClr val="548135"/>
              </a:solidFill>
              <a:latin typeface="Arial"/>
              <a:ea typeface="Arial"/>
              <a:cs typeface="Arial"/>
              <a:sym typeface="Arial"/>
            </a:endParaRPr>
          </a:p>
        </p:txBody>
      </p:sp>
      <p:grpSp>
        <p:nvGrpSpPr>
          <p:cNvPr id="349" name="Google Shape;349;p24"/>
          <p:cNvGrpSpPr/>
          <p:nvPr/>
        </p:nvGrpSpPr>
        <p:grpSpPr>
          <a:xfrm>
            <a:off x="826678" y="1321792"/>
            <a:ext cx="7328843" cy="2407076"/>
            <a:chOff x="826678" y="1321792"/>
            <a:chExt cx="7328843" cy="2407076"/>
          </a:xfrm>
        </p:grpSpPr>
        <p:sp>
          <p:nvSpPr>
            <p:cNvPr id="350" name="Google Shape;350;p24"/>
            <p:cNvSpPr txBox="1"/>
            <p:nvPr/>
          </p:nvSpPr>
          <p:spPr>
            <a:xfrm>
              <a:off x="1260178" y="2243975"/>
              <a:ext cx="506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IE" sz="1400" u="none" cap="none" strike="noStrike">
                  <a:solidFill>
                    <a:srgbClr val="548135"/>
                  </a:solidFill>
                  <a:latin typeface="Arial"/>
                  <a:ea typeface="Arial"/>
                  <a:cs typeface="Arial"/>
                  <a:sym typeface="Arial"/>
                </a:rPr>
                <a:t>NP</a:t>
              </a:r>
              <a:endParaRPr/>
            </a:p>
          </p:txBody>
        </p:sp>
        <p:sp>
          <p:nvSpPr>
            <p:cNvPr id="351" name="Google Shape;351;p24"/>
            <p:cNvSpPr txBox="1"/>
            <p:nvPr/>
          </p:nvSpPr>
          <p:spPr>
            <a:xfrm>
              <a:off x="2743170" y="2275611"/>
              <a:ext cx="506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IE" sz="1400" u="none" cap="none" strike="noStrike">
                  <a:solidFill>
                    <a:srgbClr val="548135"/>
                  </a:solidFill>
                  <a:latin typeface="Arial"/>
                  <a:ea typeface="Arial"/>
                  <a:cs typeface="Arial"/>
                  <a:sym typeface="Arial"/>
                </a:rPr>
                <a:t>VP</a:t>
              </a:r>
              <a:endParaRPr/>
            </a:p>
          </p:txBody>
        </p:sp>
        <p:sp>
          <p:nvSpPr>
            <p:cNvPr id="352" name="Google Shape;352;p24"/>
            <p:cNvSpPr txBox="1"/>
            <p:nvPr/>
          </p:nvSpPr>
          <p:spPr>
            <a:xfrm>
              <a:off x="4614647" y="2742343"/>
              <a:ext cx="506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IE" sz="1400" u="none" cap="none" strike="noStrike">
                  <a:solidFill>
                    <a:srgbClr val="548135"/>
                  </a:solidFill>
                  <a:latin typeface="Arial"/>
                  <a:ea typeface="Arial"/>
                  <a:cs typeface="Arial"/>
                  <a:sym typeface="Arial"/>
                </a:rPr>
                <a:t>VP</a:t>
              </a:r>
              <a:endParaRPr/>
            </a:p>
          </p:txBody>
        </p:sp>
        <p:sp>
          <p:nvSpPr>
            <p:cNvPr id="353" name="Google Shape;353;p24"/>
            <p:cNvSpPr txBox="1"/>
            <p:nvPr/>
          </p:nvSpPr>
          <p:spPr>
            <a:xfrm>
              <a:off x="6387471" y="3077268"/>
              <a:ext cx="506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IE" sz="1400" u="none" cap="none" strike="noStrike">
                  <a:solidFill>
                    <a:srgbClr val="548135"/>
                  </a:solidFill>
                  <a:latin typeface="Arial"/>
                  <a:ea typeface="Arial"/>
                  <a:cs typeface="Arial"/>
                  <a:sym typeface="Arial"/>
                </a:rPr>
                <a:t>NP</a:t>
              </a:r>
              <a:endParaRPr/>
            </a:p>
          </p:txBody>
        </p:sp>
        <p:sp>
          <p:nvSpPr>
            <p:cNvPr id="354" name="Google Shape;354;p24"/>
            <p:cNvSpPr txBox="1"/>
            <p:nvPr/>
          </p:nvSpPr>
          <p:spPr>
            <a:xfrm>
              <a:off x="2104401" y="1321792"/>
              <a:ext cx="394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IE" sz="1400" u="none" cap="none" strike="noStrike">
                  <a:solidFill>
                    <a:srgbClr val="548135"/>
                  </a:solidFill>
                  <a:latin typeface="Arial"/>
                  <a:ea typeface="Arial"/>
                  <a:cs typeface="Arial"/>
                  <a:sym typeface="Arial"/>
                </a:rPr>
                <a:t>S</a:t>
              </a:r>
              <a:endParaRPr/>
            </a:p>
          </p:txBody>
        </p:sp>
        <p:cxnSp>
          <p:nvCxnSpPr>
            <p:cNvPr id="355" name="Google Shape;355;p24"/>
            <p:cNvCxnSpPr>
              <a:stCxn id="353" idx="2"/>
              <a:endCxn id="345" idx="0"/>
            </p:cNvCxnSpPr>
            <p:nvPr/>
          </p:nvCxnSpPr>
          <p:spPr>
            <a:xfrm>
              <a:off x="6640821" y="3385068"/>
              <a:ext cx="0" cy="288300"/>
            </a:xfrm>
            <a:prstGeom prst="straightConnector1">
              <a:avLst/>
            </a:prstGeom>
            <a:noFill/>
            <a:ln cap="flat" cmpd="sng" w="9525">
              <a:solidFill>
                <a:schemeClr val="dk1"/>
              </a:solidFill>
              <a:prstDash val="solid"/>
              <a:round/>
              <a:headEnd len="sm" w="sm" type="none"/>
              <a:tailEnd len="sm" w="sm" type="none"/>
            </a:ln>
          </p:spPr>
        </p:cxnSp>
        <p:cxnSp>
          <p:nvCxnSpPr>
            <p:cNvPr id="356" name="Google Shape;356;p24"/>
            <p:cNvCxnSpPr>
              <a:stCxn id="350" idx="1"/>
              <a:endCxn id="343" idx="0"/>
            </p:cNvCxnSpPr>
            <p:nvPr/>
          </p:nvCxnSpPr>
          <p:spPr>
            <a:xfrm flipH="1">
              <a:off x="826678" y="2397875"/>
              <a:ext cx="433500" cy="1325400"/>
            </a:xfrm>
            <a:prstGeom prst="bentConnector2">
              <a:avLst/>
            </a:prstGeom>
            <a:noFill/>
            <a:ln cap="flat" cmpd="sng" w="9525">
              <a:solidFill>
                <a:schemeClr val="dk1"/>
              </a:solidFill>
              <a:prstDash val="solid"/>
              <a:round/>
              <a:headEnd len="sm" w="sm" type="none"/>
              <a:tailEnd len="med" w="med" type="triangle"/>
            </a:ln>
          </p:spPr>
        </p:cxnSp>
        <p:cxnSp>
          <p:nvCxnSpPr>
            <p:cNvPr id="357" name="Google Shape;357;p24"/>
            <p:cNvCxnSpPr>
              <a:stCxn id="354" idx="2"/>
              <a:endCxn id="350" idx="0"/>
            </p:cNvCxnSpPr>
            <p:nvPr/>
          </p:nvCxnSpPr>
          <p:spPr>
            <a:xfrm rot="5400000">
              <a:off x="1600401" y="1542742"/>
              <a:ext cx="614400" cy="7881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358" name="Google Shape;358;p24"/>
            <p:cNvCxnSpPr>
              <a:stCxn id="354" idx="2"/>
              <a:endCxn id="351" idx="0"/>
            </p:cNvCxnSpPr>
            <p:nvPr/>
          </p:nvCxnSpPr>
          <p:spPr>
            <a:xfrm flipH="1" rot="-5400000">
              <a:off x="2326101" y="1605142"/>
              <a:ext cx="645900" cy="694800"/>
            </a:xfrm>
            <a:prstGeom prst="bentConnector3">
              <a:avLst>
                <a:gd fmla="val 47198" name="adj1"/>
              </a:avLst>
            </a:prstGeom>
            <a:noFill/>
            <a:ln cap="flat" cmpd="sng" w="9525">
              <a:solidFill>
                <a:schemeClr val="dk1"/>
              </a:solidFill>
              <a:prstDash val="solid"/>
              <a:round/>
              <a:headEnd len="sm" w="sm" type="none"/>
              <a:tailEnd len="med" w="med" type="triangle"/>
            </a:ln>
          </p:spPr>
        </p:cxnSp>
        <p:cxnSp>
          <p:nvCxnSpPr>
            <p:cNvPr id="359" name="Google Shape;359;p24"/>
            <p:cNvCxnSpPr>
              <a:stCxn id="351" idx="2"/>
              <a:endCxn id="342" idx="0"/>
            </p:cNvCxnSpPr>
            <p:nvPr/>
          </p:nvCxnSpPr>
          <p:spPr>
            <a:xfrm rot="5400000">
              <a:off x="2023920" y="2715711"/>
              <a:ext cx="1104900" cy="8403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360" name="Google Shape;360;p24"/>
            <p:cNvCxnSpPr>
              <a:stCxn id="351" idx="3"/>
              <a:endCxn id="352" idx="0"/>
            </p:cNvCxnSpPr>
            <p:nvPr/>
          </p:nvCxnSpPr>
          <p:spPr>
            <a:xfrm>
              <a:off x="3249870" y="2429511"/>
              <a:ext cx="1618200" cy="312900"/>
            </a:xfrm>
            <a:prstGeom prst="bentConnector2">
              <a:avLst/>
            </a:prstGeom>
            <a:noFill/>
            <a:ln cap="flat" cmpd="sng" w="9525">
              <a:solidFill>
                <a:schemeClr val="dk1"/>
              </a:solidFill>
              <a:prstDash val="solid"/>
              <a:round/>
              <a:headEnd len="sm" w="sm" type="none"/>
              <a:tailEnd len="med" w="med" type="triangle"/>
            </a:ln>
          </p:spPr>
        </p:cxnSp>
        <p:cxnSp>
          <p:nvCxnSpPr>
            <p:cNvPr id="361" name="Google Shape;361;p24"/>
            <p:cNvCxnSpPr>
              <a:endCxn id="344" idx="0"/>
            </p:cNvCxnSpPr>
            <p:nvPr/>
          </p:nvCxnSpPr>
          <p:spPr>
            <a:xfrm flipH="1">
              <a:off x="3668238" y="3131489"/>
              <a:ext cx="1199700" cy="591900"/>
            </a:xfrm>
            <a:prstGeom prst="bentConnector2">
              <a:avLst/>
            </a:prstGeom>
            <a:noFill/>
            <a:ln cap="flat" cmpd="sng" w="9525">
              <a:solidFill>
                <a:schemeClr val="dk1"/>
              </a:solidFill>
              <a:prstDash val="solid"/>
              <a:round/>
              <a:headEnd len="sm" w="sm" type="none"/>
              <a:tailEnd len="med" w="med" type="triangle"/>
            </a:ln>
          </p:spPr>
        </p:cxnSp>
        <p:cxnSp>
          <p:nvCxnSpPr>
            <p:cNvPr id="362" name="Google Shape;362;p24"/>
            <p:cNvCxnSpPr>
              <a:stCxn id="352" idx="3"/>
              <a:endCxn id="353" idx="0"/>
            </p:cNvCxnSpPr>
            <p:nvPr/>
          </p:nvCxnSpPr>
          <p:spPr>
            <a:xfrm>
              <a:off x="5121347" y="2896243"/>
              <a:ext cx="1519500" cy="180900"/>
            </a:xfrm>
            <a:prstGeom prst="bentConnector2">
              <a:avLst/>
            </a:prstGeom>
            <a:noFill/>
            <a:ln cap="flat" cmpd="sng" w="9525">
              <a:solidFill>
                <a:schemeClr val="dk1"/>
              </a:solidFill>
              <a:prstDash val="solid"/>
              <a:round/>
              <a:headEnd len="sm" w="sm" type="none"/>
              <a:tailEnd len="med" w="med" type="triangle"/>
            </a:ln>
          </p:spPr>
        </p:cxnSp>
        <p:cxnSp>
          <p:nvCxnSpPr>
            <p:cNvPr id="363" name="Google Shape;363;p24"/>
            <p:cNvCxnSpPr>
              <a:stCxn id="353" idx="2"/>
              <a:endCxn id="347" idx="0"/>
            </p:cNvCxnSpPr>
            <p:nvPr/>
          </p:nvCxnSpPr>
          <p:spPr>
            <a:xfrm rot="5400000">
              <a:off x="5846871" y="2934918"/>
              <a:ext cx="343800" cy="12441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364" name="Google Shape;364;p24"/>
            <p:cNvCxnSpPr>
              <a:stCxn id="353" idx="2"/>
              <a:endCxn id="346" idx="0"/>
            </p:cNvCxnSpPr>
            <p:nvPr/>
          </p:nvCxnSpPr>
          <p:spPr>
            <a:xfrm flipH="1" rot="-5400000">
              <a:off x="7226271" y="2799618"/>
              <a:ext cx="343800" cy="1514700"/>
            </a:xfrm>
            <a:prstGeom prst="bentConnector3">
              <a:avLst>
                <a:gd fmla="val 50000" name="adj1"/>
              </a:avLst>
            </a:prstGeom>
            <a:noFill/>
            <a:ln cap="flat" cmpd="sng" w="9525">
              <a:solidFill>
                <a:schemeClr val="dk1"/>
              </a:solidFill>
              <a:prstDash val="solid"/>
              <a:round/>
              <a:headEnd len="sm" w="sm" type="none"/>
              <a:tailEnd len="med" w="med" type="triangle"/>
            </a:ln>
          </p:spPr>
        </p:cxnSp>
      </p:grpSp>
      <p:sp>
        <p:nvSpPr>
          <p:cNvPr id="365" name="Google Shape;365;p24"/>
          <p:cNvSpPr txBox="1"/>
          <p:nvPr/>
        </p:nvSpPr>
        <p:spPr>
          <a:xfrm>
            <a:off x="9486088" y="5229083"/>
            <a:ext cx="2419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E" sz="2800" u="none" cap="none" strike="noStrike">
                <a:solidFill>
                  <a:schemeClr val="accent2"/>
                </a:solidFill>
                <a:latin typeface="Calibri"/>
                <a:ea typeface="Calibri"/>
                <a:cs typeface="Calibri"/>
                <a:sym typeface="Calibri"/>
              </a:rPr>
              <a:t>SEMANTICS</a:t>
            </a:r>
            <a:r>
              <a:rPr b="1" i="0" lang="en-IE" sz="2800" u="none" cap="none" strike="noStrike">
                <a:solidFill>
                  <a:schemeClr val="accent1"/>
                </a:solidFill>
                <a:latin typeface="Calibri"/>
                <a:ea typeface="Calibri"/>
                <a:cs typeface="Calibri"/>
                <a:sym typeface="Calibri"/>
              </a:rPr>
              <a:t> </a:t>
            </a:r>
            <a:endParaRPr b="0" i="0" sz="1400" u="none" cap="none" strike="noStrike">
              <a:solidFill>
                <a:schemeClr val="accent1"/>
              </a:solidFill>
              <a:latin typeface="Arial"/>
              <a:ea typeface="Arial"/>
              <a:cs typeface="Arial"/>
              <a:sym typeface="Arial"/>
            </a:endParaRPr>
          </a:p>
        </p:txBody>
      </p:sp>
      <p:sp>
        <p:nvSpPr>
          <p:cNvPr id="366" name="Google Shape;366;p24"/>
          <p:cNvSpPr txBox="1"/>
          <p:nvPr/>
        </p:nvSpPr>
        <p:spPr>
          <a:xfrm>
            <a:off x="7756613" y="5126834"/>
            <a:ext cx="18219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400" u="none" cap="none" strike="noStrike">
                <a:solidFill>
                  <a:schemeClr val="accent2"/>
                </a:solidFill>
                <a:latin typeface="Arial"/>
                <a:ea typeface="Arial"/>
                <a:cs typeface="Arial"/>
                <a:sym typeface="Arial"/>
              </a:rPr>
              <a:t>COURSE</a:t>
            </a:r>
            <a:r>
              <a:rPr b="1" baseline="30000" i="0" lang="en-IE" sz="1400" u="none" cap="none" strike="noStrike">
                <a:solidFill>
                  <a:schemeClr val="accent2"/>
                </a:solidFill>
                <a:latin typeface="Arial"/>
                <a:ea typeface="Arial"/>
                <a:cs typeface="Arial"/>
                <a:sym typeface="Arial"/>
              </a:rPr>
              <a:t>1</a:t>
            </a:r>
            <a:r>
              <a:rPr b="0" i="0" lang="en-IE" sz="1400" u="none" cap="none" strike="noStrike">
                <a:solidFill>
                  <a:schemeClr val="accent2"/>
                </a:solidFill>
                <a:latin typeface="Arial"/>
                <a:ea typeface="Arial"/>
                <a:cs typeface="Arial"/>
                <a:sym typeface="Arial"/>
              </a:rPr>
              <a:t>: a series of lessons or lectures on a particular subject</a:t>
            </a:r>
            <a:endParaRPr/>
          </a:p>
        </p:txBody>
      </p:sp>
      <p:sp>
        <p:nvSpPr>
          <p:cNvPr id="367" name="Google Shape;367;p24"/>
          <p:cNvSpPr txBox="1"/>
          <p:nvPr/>
        </p:nvSpPr>
        <p:spPr>
          <a:xfrm>
            <a:off x="6096000" y="5142223"/>
            <a:ext cx="17226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400" u="none" cap="none" strike="noStrike">
                <a:solidFill>
                  <a:schemeClr val="accent2"/>
                </a:solidFill>
                <a:latin typeface="Arial"/>
                <a:ea typeface="Arial"/>
                <a:cs typeface="Arial"/>
                <a:sym typeface="Arial"/>
              </a:rPr>
              <a:t>NLP</a:t>
            </a:r>
            <a:r>
              <a:rPr b="1" baseline="30000" i="0" lang="en-IE" sz="1400" u="none" cap="none" strike="noStrike">
                <a:solidFill>
                  <a:schemeClr val="accent2"/>
                </a:solidFill>
                <a:latin typeface="Arial"/>
                <a:ea typeface="Arial"/>
                <a:cs typeface="Arial"/>
                <a:sym typeface="Arial"/>
              </a:rPr>
              <a:t>1</a:t>
            </a:r>
            <a:r>
              <a:rPr b="0" i="0" lang="en-IE" sz="1400" u="none" cap="none" strike="noStrike">
                <a:solidFill>
                  <a:schemeClr val="accent2"/>
                </a:solidFill>
                <a:latin typeface="Arial"/>
                <a:ea typeface="Arial"/>
                <a:cs typeface="Arial"/>
                <a:sym typeface="Arial"/>
              </a:rPr>
              <a:t>: [abbreviation] natural language processing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5"/>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Morphology &amp; Tokenization</a:t>
            </a:r>
            <a:endParaRPr/>
          </a:p>
        </p:txBody>
      </p:sp>
      <p:sp>
        <p:nvSpPr>
          <p:cNvPr id="374" name="Google Shape;374;p25"/>
          <p:cNvSpPr txBox="1"/>
          <p:nvPr>
            <p:ph idx="1" type="body"/>
          </p:nvPr>
        </p:nvSpPr>
        <p:spPr>
          <a:xfrm>
            <a:off x="838200" y="1520825"/>
            <a:ext cx="10515600" cy="4317600"/>
          </a:xfrm>
          <a:prstGeom prst="rect">
            <a:avLst/>
          </a:prstGeom>
          <a:noFill/>
          <a:ln>
            <a:noFill/>
          </a:ln>
        </p:spPr>
        <p:txBody>
          <a:bodyPr anchorCtr="0" anchor="t" bIns="91425" lIns="91425" spcFirstLastPara="1" rIns="91425" wrap="square" tIns="91425">
            <a:noAutofit/>
          </a:bodyPr>
          <a:lstStyle/>
          <a:p>
            <a:pPr indent="-406400" lvl="0" marL="457200" rtl="0" algn="l">
              <a:lnSpc>
                <a:spcPct val="90000"/>
              </a:lnSpc>
              <a:spcBef>
                <a:spcPts val="0"/>
              </a:spcBef>
              <a:spcAft>
                <a:spcPts val="0"/>
              </a:spcAft>
              <a:buSzPts val="2800"/>
              <a:buChar char="•"/>
            </a:pPr>
            <a:r>
              <a:rPr lang="en-IE"/>
              <a:t>Linguistics</a:t>
            </a:r>
            <a:endParaRPr/>
          </a:p>
          <a:p>
            <a:pPr indent="-381000" lvl="1" marL="914400" rtl="0" algn="l">
              <a:lnSpc>
                <a:spcPct val="90000"/>
              </a:lnSpc>
              <a:spcBef>
                <a:spcPts val="500"/>
              </a:spcBef>
              <a:spcAft>
                <a:spcPts val="0"/>
              </a:spcAft>
              <a:buSzPts val="2400"/>
              <a:buChar char="•"/>
            </a:pPr>
            <a:r>
              <a:rPr lang="en-IE"/>
              <a:t>We want to study the </a:t>
            </a:r>
            <a:r>
              <a:rPr lang="en-IE">
                <a:latin typeface="Calibri"/>
                <a:ea typeface="Calibri"/>
                <a:cs typeface="Calibri"/>
                <a:sym typeface="Calibri"/>
              </a:rPr>
              <a:t>internal structure of words </a:t>
            </a:r>
            <a:endParaRPr/>
          </a:p>
          <a:p>
            <a:pPr indent="0" lvl="0" marL="50800" rtl="0" algn="l">
              <a:lnSpc>
                <a:spcPct val="90000"/>
              </a:lnSpc>
              <a:spcBef>
                <a:spcPts val="1000"/>
              </a:spcBef>
              <a:spcAft>
                <a:spcPts val="0"/>
              </a:spcAft>
              <a:buSzPts val="2800"/>
              <a:buNone/>
            </a:pPr>
            <a:r>
              <a:t/>
            </a:r>
            <a:endParaRPr/>
          </a:p>
          <a:p>
            <a:pPr indent="-406400" lvl="0" marL="457200" rtl="0" algn="l">
              <a:lnSpc>
                <a:spcPct val="90000"/>
              </a:lnSpc>
              <a:spcBef>
                <a:spcPts val="1200"/>
              </a:spcBef>
              <a:spcAft>
                <a:spcPts val="0"/>
              </a:spcAft>
              <a:buSzPts val="2800"/>
              <a:buChar char="•"/>
            </a:pPr>
            <a:r>
              <a:rPr lang="en-IE"/>
              <a:t>NLP</a:t>
            </a:r>
            <a:endParaRPr/>
          </a:p>
          <a:p>
            <a:pPr indent="-381000" lvl="1" marL="914400" rtl="0" algn="l">
              <a:lnSpc>
                <a:spcPct val="90000"/>
              </a:lnSpc>
              <a:spcBef>
                <a:spcPts val="500"/>
              </a:spcBef>
              <a:spcAft>
                <a:spcPts val="0"/>
              </a:spcAft>
              <a:buSzPts val="2400"/>
              <a:buChar char="•"/>
            </a:pPr>
            <a:r>
              <a:rPr b="0" i="0" lang="en-IE" u="none" strike="noStrike">
                <a:latin typeface="Calibri"/>
                <a:ea typeface="Calibri"/>
                <a:cs typeface="Calibri"/>
                <a:sym typeface="Calibri"/>
              </a:rPr>
              <a:t>We want to convert </a:t>
            </a:r>
            <a:r>
              <a:rPr lang="en-IE">
                <a:latin typeface="Calibri"/>
                <a:ea typeface="Calibri"/>
                <a:cs typeface="Calibri"/>
                <a:sym typeface="Calibri"/>
              </a:rPr>
              <a:t>the text in</a:t>
            </a:r>
            <a:r>
              <a:rPr b="0" i="0" lang="en-IE" u="none" strike="noStrike">
                <a:latin typeface="Calibri"/>
                <a:ea typeface="Calibri"/>
                <a:cs typeface="Calibri"/>
                <a:sym typeface="Calibri"/>
              </a:rPr>
              <a:t>to a more convenient, standard form.</a:t>
            </a:r>
            <a:endParaRPr/>
          </a:p>
          <a:p>
            <a:pPr indent="-406400" lvl="0" marL="457200" rtl="0" algn="l">
              <a:lnSpc>
                <a:spcPct val="90000"/>
              </a:lnSpc>
              <a:spcBef>
                <a:spcPts val="1200"/>
              </a:spcBef>
              <a:spcAft>
                <a:spcPts val="0"/>
              </a:spcAft>
              <a:buSzPts val="2800"/>
              <a:buChar char="•"/>
            </a:pPr>
            <a:r>
              <a:rPr lang="en-IE"/>
              <a:t>Let us look at:</a:t>
            </a:r>
            <a:endParaRPr/>
          </a:p>
          <a:p>
            <a:pPr indent="-381000" lvl="1" marL="914400" rtl="0" algn="l">
              <a:lnSpc>
                <a:spcPct val="90000"/>
              </a:lnSpc>
              <a:spcBef>
                <a:spcPts val="500"/>
              </a:spcBef>
              <a:spcAft>
                <a:spcPts val="0"/>
              </a:spcAft>
              <a:buSzPts val="2400"/>
              <a:buChar char="•"/>
            </a:pPr>
            <a:r>
              <a:rPr lang="en-IE"/>
              <a:t>Tokenization: types vs. tokens</a:t>
            </a:r>
            <a:endParaRPr/>
          </a:p>
          <a:p>
            <a:pPr indent="-381000" lvl="1" marL="914400" rtl="0" algn="l">
              <a:lnSpc>
                <a:spcPct val="90000"/>
              </a:lnSpc>
              <a:spcBef>
                <a:spcPts val="500"/>
              </a:spcBef>
              <a:spcAft>
                <a:spcPts val="0"/>
              </a:spcAft>
              <a:buSzPts val="2400"/>
              <a:buChar char="•"/>
            </a:pPr>
            <a:r>
              <a:rPr lang="en-IE"/>
              <a:t>Morphology: stemming vs. lemmatization</a:t>
            </a:r>
            <a:endParaRPr/>
          </a:p>
          <a:p>
            <a:pPr indent="-381000" lvl="1" marL="914400" rtl="0" algn="l">
              <a:lnSpc>
                <a:spcPct val="90000"/>
              </a:lnSpc>
              <a:spcBef>
                <a:spcPts val="500"/>
              </a:spcBef>
              <a:spcAft>
                <a:spcPts val="0"/>
              </a:spcAft>
              <a:buSzPts val="2400"/>
              <a:buChar char="•"/>
            </a:pPr>
            <a:r>
              <a:rPr lang="en-IE"/>
              <a:t>Morphology: inflection &amp; derivation</a:t>
            </a:r>
            <a:endParaRPr/>
          </a:p>
        </p:txBody>
      </p:sp>
      <p:sp>
        <p:nvSpPr>
          <p:cNvPr id="375" name="Google Shape;375;p25"/>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pic>
        <p:nvPicPr>
          <p:cNvPr id="376" name="Google Shape;376;p25"/>
          <p:cNvPicPr preferRelativeResize="0"/>
          <p:nvPr/>
        </p:nvPicPr>
        <p:blipFill rotWithShape="1">
          <a:blip r:embed="rId3">
            <a:alphaModFix/>
          </a:blip>
          <a:srcRect b="0" l="0" r="13367" t="0"/>
          <a:stretch/>
        </p:blipFill>
        <p:spPr>
          <a:xfrm>
            <a:off x="4531175" y="2416250"/>
            <a:ext cx="5033499" cy="1063600"/>
          </a:xfrm>
          <a:prstGeom prst="rect">
            <a:avLst/>
          </a:prstGeom>
          <a:noFill/>
          <a:ln>
            <a:noFill/>
          </a:ln>
        </p:spPr>
      </p:pic>
      <p:pic>
        <p:nvPicPr>
          <p:cNvPr id="377" name="Google Shape;377;p25"/>
          <p:cNvPicPr preferRelativeResize="0"/>
          <p:nvPr/>
        </p:nvPicPr>
        <p:blipFill rotWithShape="1">
          <a:blip r:embed="rId4">
            <a:alphaModFix/>
          </a:blip>
          <a:srcRect b="0" l="0" r="0" t="0"/>
          <a:stretch/>
        </p:blipFill>
        <p:spPr>
          <a:xfrm>
            <a:off x="2708809" y="2441242"/>
            <a:ext cx="1764799" cy="9377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26"/>
          <p:cNvPicPr preferRelativeResize="0"/>
          <p:nvPr/>
        </p:nvPicPr>
        <p:blipFill rotWithShape="1">
          <a:blip r:embed="rId3">
            <a:alphaModFix/>
          </a:blip>
          <a:srcRect b="0" l="0" r="0" t="0"/>
          <a:stretch/>
        </p:blipFill>
        <p:spPr>
          <a:xfrm>
            <a:off x="5943600" y="142950"/>
            <a:ext cx="6096002" cy="1738142"/>
          </a:xfrm>
          <a:prstGeom prst="rect">
            <a:avLst/>
          </a:prstGeom>
          <a:noFill/>
          <a:ln>
            <a:noFill/>
          </a:ln>
        </p:spPr>
      </p:pic>
      <p:sp>
        <p:nvSpPr>
          <p:cNvPr id="384" name="Google Shape;384;p26"/>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Syntax </a:t>
            </a:r>
            <a:endParaRPr/>
          </a:p>
        </p:txBody>
      </p:sp>
      <p:sp>
        <p:nvSpPr>
          <p:cNvPr id="385" name="Google Shape;385;p26"/>
          <p:cNvSpPr txBox="1"/>
          <p:nvPr>
            <p:ph idx="1" type="body"/>
          </p:nvPr>
        </p:nvSpPr>
        <p:spPr>
          <a:xfrm>
            <a:off x="838200" y="1972225"/>
            <a:ext cx="10515600" cy="36666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90000"/>
              </a:lnSpc>
              <a:spcBef>
                <a:spcPts val="0"/>
              </a:spcBef>
              <a:spcAft>
                <a:spcPts val="0"/>
              </a:spcAft>
              <a:buClr>
                <a:srgbClr val="3F3F3F"/>
              </a:buClr>
              <a:buSzPts val="2800"/>
              <a:buFont typeface="Arial"/>
              <a:buChar char="•"/>
            </a:pPr>
            <a:r>
              <a:rPr lang="en-IE"/>
              <a:t>The study of the </a:t>
            </a:r>
            <a:r>
              <a:rPr lang="en-IE">
                <a:latin typeface="Calibri"/>
                <a:ea typeface="Calibri"/>
                <a:cs typeface="Calibri"/>
                <a:sym typeface="Calibri"/>
              </a:rPr>
              <a:t>structure of sentences/phrases and how words modify one another.</a:t>
            </a:r>
            <a:endParaRPr/>
          </a:p>
          <a:p>
            <a:pPr indent="-406400" lvl="0" marL="457200" rtl="0" algn="l">
              <a:lnSpc>
                <a:spcPct val="90000"/>
              </a:lnSpc>
              <a:spcBef>
                <a:spcPts val="600"/>
              </a:spcBef>
              <a:spcAft>
                <a:spcPts val="0"/>
              </a:spcAft>
              <a:buSzPts val="2800"/>
              <a:buChar char="•"/>
            </a:pPr>
            <a:r>
              <a:rPr lang="en-IE">
                <a:latin typeface="Calibri"/>
                <a:ea typeface="Calibri"/>
                <a:cs typeface="Calibri"/>
                <a:sym typeface="Calibri"/>
              </a:rPr>
              <a:t>We want to understand “How sentences are formed from words” in a certain language</a:t>
            </a:r>
            <a:endParaRPr/>
          </a:p>
          <a:p>
            <a:pPr indent="-406400" lvl="0" marL="457200" rtl="0" algn="l">
              <a:lnSpc>
                <a:spcPct val="90000"/>
              </a:lnSpc>
              <a:spcBef>
                <a:spcPts val="600"/>
              </a:spcBef>
              <a:spcAft>
                <a:spcPts val="0"/>
              </a:spcAft>
              <a:buSzPts val="2800"/>
              <a:buChar char="•"/>
            </a:pPr>
            <a:r>
              <a:rPr lang="en-IE">
                <a:latin typeface="Calibri"/>
                <a:ea typeface="Calibri"/>
                <a:cs typeface="Calibri"/>
                <a:sym typeface="Calibri"/>
              </a:rPr>
              <a:t>What can help us:</a:t>
            </a:r>
            <a:endParaRPr/>
          </a:p>
          <a:p>
            <a:pPr indent="-381000" lvl="1" marL="914400" rtl="0" algn="l">
              <a:lnSpc>
                <a:spcPct val="90000"/>
              </a:lnSpc>
              <a:spcBef>
                <a:spcPts val="500"/>
              </a:spcBef>
              <a:spcAft>
                <a:spcPts val="0"/>
              </a:spcAft>
              <a:buSzPts val="2400"/>
              <a:buChar char="•"/>
            </a:pPr>
            <a:r>
              <a:rPr lang="en-IE">
                <a:latin typeface="Calibri"/>
                <a:ea typeface="Calibri"/>
                <a:cs typeface="Calibri"/>
                <a:sym typeface="Calibri"/>
              </a:rPr>
              <a:t>Part of Speech (PoS)</a:t>
            </a:r>
            <a:endParaRPr/>
          </a:p>
          <a:p>
            <a:pPr indent="-381000" lvl="1" marL="914400" rtl="0" algn="l">
              <a:lnSpc>
                <a:spcPct val="90000"/>
              </a:lnSpc>
              <a:spcBef>
                <a:spcPts val="500"/>
              </a:spcBef>
              <a:spcAft>
                <a:spcPts val="0"/>
              </a:spcAft>
              <a:buSzPts val="2400"/>
              <a:buChar char="•"/>
            </a:pPr>
            <a:r>
              <a:rPr lang="en-IE">
                <a:latin typeface="Calibri"/>
                <a:ea typeface="Calibri"/>
                <a:cs typeface="Calibri"/>
                <a:sym typeface="Calibri"/>
              </a:rPr>
              <a:t>Phrase Structure</a:t>
            </a:r>
            <a:endParaRPr/>
          </a:p>
          <a:p>
            <a:pPr indent="-381000" lvl="1" marL="914400" rtl="0" algn="l">
              <a:lnSpc>
                <a:spcPct val="90000"/>
              </a:lnSpc>
              <a:spcBef>
                <a:spcPts val="500"/>
              </a:spcBef>
              <a:spcAft>
                <a:spcPts val="0"/>
              </a:spcAft>
              <a:buSzPts val="2400"/>
              <a:buChar char="•"/>
            </a:pPr>
            <a:r>
              <a:rPr lang="en-IE">
                <a:latin typeface="Calibri"/>
                <a:ea typeface="Calibri"/>
                <a:cs typeface="Calibri"/>
                <a:sym typeface="Calibri"/>
              </a:rPr>
              <a:t>Grammatical (Dependency</a:t>
            </a:r>
            <a:r>
              <a:rPr lang="en-IE">
                <a:latin typeface="Calibri"/>
                <a:ea typeface="Calibri"/>
                <a:cs typeface="Calibri"/>
                <a:sym typeface="Calibri"/>
              </a:rPr>
              <a:t>)</a:t>
            </a:r>
            <a:r>
              <a:rPr lang="en-IE">
                <a:latin typeface="Calibri"/>
                <a:ea typeface="Calibri"/>
                <a:cs typeface="Calibri"/>
                <a:sym typeface="Calibri"/>
              </a:rPr>
              <a:t> Relations</a:t>
            </a:r>
            <a:endParaRPr/>
          </a:p>
          <a:p>
            <a:pPr indent="-228600" lvl="0" marL="457200" marR="0" rtl="0" algn="l">
              <a:lnSpc>
                <a:spcPct val="90000"/>
              </a:lnSpc>
              <a:spcBef>
                <a:spcPts val="0"/>
              </a:spcBef>
              <a:spcAft>
                <a:spcPts val="0"/>
              </a:spcAft>
              <a:buClr>
                <a:srgbClr val="3F3F3F"/>
              </a:buClr>
              <a:buSzPts val="2800"/>
              <a:buFont typeface="Arial"/>
              <a:buNone/>
            </a:pPr>
            <a:r>
              <a:t/>
            </a:r>
            <a:endParaRPr/>
          </a:p>
        </p:txBody>
      </p:sp>
      <p:sp>
        <p:nvSpPr>
          <p:cNvPr id="386" name="Google Shape;386;p26"/>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7"/>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Semantics </a:t>
            </a:r>
            <a:endParaRPr/>
          </a:p>
        </p:txBody>
      </p:sp>
      <p:sp>
        <p:nvSpPr>
          <p:cNvPr id="392" name="Google Shape;392;p27"/>
          <p:cNvSpPr txBox="1"/>
          <p:nvPr>
            <p:ph idx="1" type="body"/>
          </p:nvPr>
        </p:nvSpPr>
        <p:spPr>
          <a:xfrm>
            <a:off x="838200" y="1332000"/>
            <a:ext cx="7982100" cy="44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F3F"/>
              </a:buClr>
              <a:buSzPts val="2800"/>
              <a:buFont typeface="Arial"/>
              <a:buNone/>
            </a:pPr>
            <a:r>
              <a:rPr lang="en-IE"/>
              <a:t>The study of meaning (interpretation) and reference</a:t>
            </a:r>
            <a:endParaRPr/>
          </a:p>
          <a:p>
            <a:pPr indent="0" lvl="0" marL="0" marR="0" rtl="0" algn="l">
              <a:lnSpc>
                <a:spcPct val="100000"/>
              </a:lnSpc>
              <a:spcBef>
                <a:spcPts val="1000"/>
              </a:spcBef>
              <a:spcAft>
                <a:spcPts val="0"/>
              </a:spcAft>
              <a:buClr>
                <a:srgbClr val="3F3F3F"/>
              </a:buClr>
              <a:buSzPts val="2800"/>
              <a:buFont typeface="Arial"/>
              <a:buNone/>
            </a:pPr>
            <a:r>
              <a:rPr lang="en-IE"/>
              <a:t>Foundations in Semiotics: the study of signs, symbols and their reference</a:t>
            </a:r>
            <a:endParaRPr/>
          </a:p>
          <a:p>
            <a:pPr indent="0" lvl="0" marL="0" marR="0" rtl="0" algn="l">
              <a:lnSpc>
                <a:spcPct val="100000"/>
              </a:lnSpc>
              <a:spcBef>
                <a:spcPts val="1000"/>
              </a:spcBef>
              <a:spcAft>
                <a:spcPts val="0"/>
              </a:spcAft>
              <a:buClr>
                <a:srgbClr val="3F3F3F"/>
              </a:buClr>
              <a:buSzPts val="2800"/>
              <a:buFont typeface="Arial"/>
              <a:buNone/>
            </a:pPr>
            <a:r>
              <a:rPr lang="en-IE"/>
              <a:t>Semiotic Triangle is interface between:</a:t>
            </a:r>
            <a:endParaRPr sz="2400"/>
          </a:p>
        </p:txBody>
      </p:sp>
      <p:sp>
        <p:nvSpPr>
          <p:cNvPr id="393" name="Google Shape;393;p27"/>
          <p:cNvSpPr/>
          <p:nvPr/>
        </p:nvSpPr>
        <p:spPr>
          <a:xfrm>
            <a:off x="3722600" y="6054750"/>
            <a:ext cx="63801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0" i="0" lang="en-IE" sz="1200" u="none" cap="none" strike="noStrike">
                <a:solidFill>
                  <a:srgbClr val="000000"/>
                </a:solidFill>
                <a:latin typeface="Arial"/>
                <a:ea typeface="Arial"/>
                <a:cs typeface="Arial"/>
                <a:sym typeface="Arial"/>
              </a:rPr>
              <a:t>C. K. Ogden and I. A. Richards, The Meaning of Meaning: A Study of the Influence of Language upon Thought and of the Science of Symbolism (1923)</a:t>
            </a:r>
            <a:endParaRPr b="0" i="0" sz="1200" u="none" cap="none" strike="noStrike">
              <a:solidFill>
                <a:srgbClr val="000000"/>
              </a:solidFill>
              <a:latin typeface="Arial"/>
              <a:ea typeface="Arial"/>
              <a:cs typeface="Arial"/>
              <a:sym typeface="Arial"/>
            </a:endParaRPr>
          </a:p>
        </p:txBody>
      </p:sp>
      <p:sp>
        <p:nvSpPr>
          <p:cNvPr id="394" name="Google Shape;394;p27"/>
          <p:cNvSpPr txBox="1"/>
          <p:nvPr/>
        </p:nvSpPr>
        <p:spPr>
          <a:xfrm>
            <a:off x="650425" y="3415225"/>
            <a:ext cx="6489600" cy="1323600"/>
          </a:xfrm>
          <a:prstGeom prst="rect">
            <a:avLst/>
          </a:prstGeom>
          <a:noFill/>
          <a:ln>
            <a:noFill/>
          </a:ln>
        </p:spPr>
        <p:txBody>
          <a:bodyPr anchorCtr="0" anchor="t" bIns="45700" lIns="91425" spcFirstLastPara="1" rIns="91425" wrap="square" tIns="45700">
            <a:spAutoFit/>
          </a:bodyPr>
          <a:lstStyle/>
          <a:p>
            <a:pPr indent="-184150" lvl="0" marL="360000" marR="0" rtl="0" algn="l">
              <a:lnSpc>
                <a:spcPct val="100000"/>
              </a:lnSpc>
              <a:spcBef>
                <a:spcPts val="0"/>
              </a:spcBef>
              <a:spcAft>
                <a:spcPts val="0"/>
              </a:spcAft>
              <a:buClr>
                <a:srgbClr val="3F3F3F"/>
              </a:buClr>
              <a:buSzPts val="2000"/>
              <a:buFont typeface="Arial"/>
              <a:buChar char="•"/>
            </a:pPr>
            <a:r>
              <a:rPr b="0" i="0" lang="en-IE" sz="2000" u="none" cap="none" strike="noStrike">
                <a:solidFill>
                  <a:srgbClr val="3F3F3F"/>
                </a:solidFill>
                <a:latin typeface="Calibri"/>
                <a:ea typeface="Calibri"/>
                <a:cs typeface="Calibri"/>
                <a:sym typeface="Calibri"/>
              </a:rPr>
              <a:t>objects in the world (</a:t>
            </a:r>
            <a:r>
              <a:rPr b="1" i="0" lang="en-IE" sz="2000" u="none" cap="none" strike="noStrike">
                <a:solidFill>
                  <a:srgbClr val="3F3F3F"/>
                </a:solidFill>
                <a:latin typeface="Calibri"/>
                <a:ea typeface="Calibri"/>
                <a:cs typeface="Calibri"/>
                <a:sym typeface="Calibri"/>
              </a:rPr>
              <a:t>referents</a:t>
            </a:r>
            <a:r>
              <a:rPr b="0" i="0" lang="en-IE" sz="2000" u="none" cap="none" strike="noStrike">
                <a:solidFill>
                  <a:srgbClr val="3F3F3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184150" lvl="0" marL="360000" marR="0" rtl="0" algn="l">
              <a:lnSpc>
                <a:spcPct val="100000"/>
              </a:lnSpc>
              <a:spcBef>
                <a:spcPts val="0"/>
              </a:spcBef>
              <a:spcAft>
                <a:spcPts val="0"/>
              </a:spcAft>
              <a:buClr>
                <a:srgbClr val="3F3F3F"/>
              </a:buClr>
              <a:buSzPts val="2000"/>
              <a:buFont typeface="Arial"/>
              <a:buChar char="•"/>
            </a:pPr>
            <a:r>
              <a:rPr b="0" i="0" lang="en-IE" sz="2000" u="none" cap="none" strike="noStrike">
                <a:solidFill>
                  <a:srgbClr val="3F3F3F"/>
                </a:solidFill>
                <a:latin typeface="Calibri"/>
                <a:ea typeface="Calibri"/>
                <a:cs typeface="Calibri"/>
                <a:sym typeface="Calibri"/>
              </a:rPr>
              <a:t>cognitive interpretation of these objects (</a:t>
            </a:r>
            <a:r>
              <a:rPr b="1" i="0" lang="en-IE" sz="2000" u="none" cap="none" strike="noStrike">
                <a:solidFill>
                  <a:srgbClr val="3F3F3F"/>
                </a:solidFill>
                <a:latin typeface="Calibri"/>
                <a:ea typeface="Calibri"/>
                <a:cs typeface="Calibri"/>
                <a:sym typeface="Calibri"/>
              </a:rPr>
              <a:t>concepts</a:t>
            </a:r>
            <a:r>
              <a:rPr b="0" i="0" lang="en-IE" sz="2000" u="none" cap="none" strike="noStrike">
                <a:solidFill>
                  <a:srgbClr val="3F3F3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184150" lvl="0" marL="360000" marR="0" rtl="0" algn="l">
              <a:lnSpc>
                <a:spcPct val="100000"/>
              </a:lnSpc>
              <a:spcBef>
                <a:spcPts val="0"/>
              </a:spcBef>
              <a:spcAft>
                <a:spcPts val="0"/>
              </a:spcAft>
              <a:buClr>
                <a:srgbClr val="3F3F3F"/>
              </a:buClr>
              <a:buSzPts val="2000"/>
              <a:buFont typeface="Arial"/>
              <a:buChar char="•"/>
            </a:pPr>
            <a:r>
              <a:rPr b="0" i="0" lang="en-IE" sz="2000" u="none" cap="none" strike="noStrike">
                <a:solidFill>
                  <a:srgbClr val="3F3F3F"/>
                </a:solidFill>
                <a:latin typeface="Calibri"/>
                <a:ea typeface="Calibri"/>
                <a:cs typeface="Calibri"/>
                <a:sym typeface="Calibri"/>
              </a:rPr>
              <a:t>symbolic representations for these cognitive interpretations (</a:t>
            </a:r>
            <a:r>
              <a:rPr b="1" i="0" lang="en-IE" sz="2000" u="none" cap="none" strike="noStrike">
                <a:solidFill>
                  <a:srgbClr val="3F3F3F"/>
                </a:solidFill>
                <a:latin typeface="Calibri"/>
                <a:ea typeface="Calibri"/>
                <a:cs typeface="Calibri"/>
                <a:sym typeface="Calibri"/>
              </a:rPr>
              <a:t>linguistic</a:t>
            </a:r>
            <a:r>
              <a:rPr b="0" i="0" lang="en-IE" sz="2000" u="none" cap="none" strike="noStrike">
                <a:solidFill>
                  <a:srgbClr val="3F3F3F"/>
                </a:solidFill>
                <a:latin typeface="Calibri"/>
                <a:ea typeface="Calibri"/>
                <a:cs typeface="Calibri"/>
                <a:sym typeface="Calibri"/>
              </a:rPr>
              <a:t> </a:t>
            </a:r>
            <a:r>
              <a:rPr b="1" i="0" lang="en-IE" sz="2000" u="none" cap="none" strike="noStrike">
                <a:solidFill>
                  <a:srgbClr val="3F3F3F"/>
                </a:solidFill>
                <a:latin typeface="Calibri"/>
                <a:ea typeface="Calibri"/>
                <a:cs typeface="Calibri"/>
                <a:sym typeface="Calibri"/>
              </a:rPr>
              <a:t>symbols</a:t>
            </a:r>
            <a:r>
              <a:rPr b="0" i="0" lang="en-IE" sz="2000" u="none" cap="none" strike="noStrike">
                <a:solidFill>
                  <a:srgbClr val="3F3F3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395" name="Google Shape;395;p27"/>
          <p:cNvGrpSpPr/>
          <p:nvPr/>
        </p:nvGrpSpPr>
        <p:grpSpPr>
          <a:xfrm>
            <a:off x="8737085" y="261451"/>
            <a:ext cx="1717388" cy="1960998"/>
            <a:chOff x="8406900" y="2954155"/>
            <a:chExt cx="1717388" cy="1960998"/>
          </a:xfrm>
        </p:grpSpPr>
        <p:pic>
          <p:nvPicPr>
            <p:cNvPr descr="Charles Kay Ogden - Wikipedia" id="396" name="Google Shape;396;p27"/>
            <p:cNvPicPr preferRelativeResize="0"/>
            <p:nvPr/>
          </p:nvPicPr>
          <p:blipFill rotWithShape="1">
            <a:blip r:embed="rId3">
              <a:alphaModFix/>
            </a:blip>
            <a:srcRect b="29765" l="7595" r="14825" t="0"/>
            <a:stretch/>
          </p:blipFill>
          <p:spPr>
            <a:xfrm rot="498230">
              <a:off x="8526685" y="3051612"/>
              <a:ext cx="1477819" cy="1766083"/>
            </a:xfrm>
            <a:prstGeom prst="rect">
              <a:avLst/>
            </a:prstGeom>
            <a:solidFill>
              <a:srgbClr val="ECECEC"/>
            </a:solidFill>
            <a:ln cap="sq" cmpd="sng" w="57150">
              <a:solidFill>
                <a:srgbClr val="FFFFFF"/>
              </a:solidFill>
              <a:prstDash val="solid"/>
              <a:miter lim="800000"/>
              <a:headEnd len="sm" w="sm" type="none"/>
              <a:tailEnd len="sm" w="sm" type="none"/>
            </a:ln>
            <a:effectLst>
              <a:outerShdw blurRad="65000" kx="195054" rotWithShape="0" algn="tl" dir="12900000" dist="50800" ky="144987">
                <a:srgbClr val="000000">
                  <a:alpha val="29409"/>
                </a:srgbClr>
              </a:outerShdw>
            </a:effectLst>
          </p:spPr>
        </p:pic>
        <p:sp>
          <p:nvSpPr>
            <p:cNvPr id="397" name="Google Shape;397;p27"/>
            <p:cNvSpPr txBox="1"/>
            <p:nvPr/>
          </p:nvSpPr>
          <p:spPr>
            <a:xfrm>
              <a:off x="8530872" y="4571905"/>
              <a:ext cx="1477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IE" sz="1200" u="none" cap="none" strike="noStrike">
                  <a:solidFill>
                    <a:schemeClr val="lt1"/>
                  </a:solidFill>
                  <a:latin typeface="Calibri"/>
                  <a:ea typeface="Calibri"/>
                  <a:cs typeface="Calibri"/>
                  <a:sym typeface="Calibri"/>
                </a:rPr>
                <a:t>C. K. Ogden </a:t>
              </a:r>
              <a:endParaRPr b="1" i="0" sz="1200" u="none" cap="none" strike="noStrike">
                <a:solidFill>
                  <a:schemeClr val="lt1"/>
                </a:solidFill>
                <a:latin typeface="Calibri"/>
                <a:ea typeface="Calibri"/>
                <a:cs typeface="Calibri"/>
                <a:sym typeface="Calibri"/>
              </a:endParaRPr>
            </a:p>
          </p:txBody>
        </p:sp>
      </p:grpSp>
      <p:pic>
        <p:nvPicPr>
          <p:cNvPr descr="https://image.slidesharecdn.com/semint-122654122772-phpapp02/95/patterns-of-semantic-integration-15-728.jpg?cb=1226512553" id="398" name="Google Shape;398;p27"/>
          <p:cNvPicPr preferRelativeResize="0"/>
          <p:nvPr/>
        </p:nvPicPr>
        <p:blipFill rotWithShape="1">
          <a:blip r:embed="rId4">
            <a:alphaModFix/>
          </a:blip>
          <a:srcRect b="21980" l="12754" r="3444" t="16794"/>
          <a:stretch/>
        </p:blipFill>
        <p:spPr>
          <a:xfrm>
            <a:off x="7188930" y="3197377"/>
            <a:ext cx="4655127" cy="2550924"/>
          </a:xfrm>
          <a:prstGeom prst="rect">
            <a:avLst/>
          </a:prstGeom>
          <a:noFill/>
          <a:ln>
            <a:noFill/>
          </a:ln>
        </p:spPr>
      </p:pic>
      <p:grpSp>
        <p:nvGrpSpPr>
          <p:cNvPr id="399" name="Google Shape;399;p27"/>
          <p:cNvGrpSpPr/>
          <p:nvPr/>
        </p:nvGrpSpPr>
        <p:grpSpPr>
          <a:xfrm rot="-527331">
            <a:off x="10242375" y="294069"/>
            <a:ext cx="1717460" cy="1961081"/>
            <a:chOff x="10064397" y="3013260"/>
            <a:chExt cx="1717387" cy="1960998"/>
          </a:xfrm>
        </p:grpSpPr>
        <p:pic>
          <p:nvPicPr>
            <p:cNvPr descr="I A Richards - Alchetron, The Free Social Encyclopedia" id="400" name="Google Shape;400;p27"/>
            <p:cNvPicPr preferRelativeResize="0"/>
            <p:nvPr/>
          </p:nvPicPr>
          <p:blipFill rotWithShape="1">
            <a:blip r:embed="rId5">
              <a:alphaModFix/>
            </a:blip>
            <a:srcRect b="30555" l="9673" r="11169" t="0"/>
            <a:stretch/>
          </p:blipFill>
          <p:spPr>
            <a:xfrm rot="498230">
              <a:off x="10184181" y="3110717"/>
              <a:ext cx="1477819" cy="1766083"/>
            </a:xfrm>
            <a:prstGeom prst="rect">
              <a:avLst/>
            </a:prstGeom>
            <a:solidFill>
              <a:srgbClr val="ECECEC"/>
            </a:solidFill>
            <a:ln cap="sq" cmpd="sng" w="57150">
              <a:solidFill>
                <a:srgbClr val="FFFFFF"/>
              </a:solidFill>
              <a:prstDash val="solid"/>
              <a:miter lim="800000"/>
              <a:headEnd len="sm" w="sm" type="none"/>
              <a:tailEnd len="sm" w="sm" type="none"/>
            </a:ln>
            <a:effectLst>
              <a:outerShdw blurRad="65000" kx="195054" rotWithShape="0" algn="tl" dir="12900000" dist="50800" ky="144987">
                <a:srgbClr val="000000">
                  <a:alpha val="29409"/>
                </a:srgbClr>
              </a:outerShdw>
            </a:effectLst>
          </p:spPr>
        </p:pic>
        <p:sp>
          <p:nvSpPr>
            <p:cNvPr id="401" name="Google Shape;401;p27"/>
            <p:cNvSpPr txBox="1"/>
            <p:nvPr/>
          </p:nvSpPr>
          <p:spPr>
            <a:xfrm>
              <a:off x="10184181" y="4569023"/>
              <a:ext cx="1477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IE" sz="1200" u="none" cap="none" strike="noStrike">
                  <a:solidFill>
                    <a:schemeClr val="lt1"/>
                  </a:solidFill>
                  <a:latin typeface="Calibri"/>
                  <a:ea typeface="Calibri"/>
                  <a:cs typeface="Calibri"/>
                  <a:sym typeface="Calibri"/>
                </a:rPr>
                <a:t>I. A. Richards </a:t>
              </a:r>
              <a:endParaRPr b="1" i="0" sz="1200" u="none" cap="none" strike="noStrike">
                <a:solidFill>
                  <a:schemeClr val="lt1"/>
                </a:solidFill>
                <a:latin typeface="Calibri"/>
                <a:ea typeface="Calibri"/>
                <a:cs typeface="Calibri"/>
                <a:sym typeface="Calibri"/>
              </a:endParaRPr>
            </a:p>
          </p:txBody>
        </p:sp>
      </p:grpSp>
      <p:sp>
        <p:nvSpPr>
          <p:cNvPr id="402" name="Google Shape;402;p27"/>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
        <p:nvSpPr>
          <p:cNvPr id="403" name="Google Shape;403;p27"/>
          <p:cNvSpPr txBox="1"/>
          <p:nvPr/>
        </p:nvSpPr>
        <p:spPr>
          <a:xfrm>
            <a:off x="385972" y="4910500"/>
            <a:ext cx="6299100" cy="831000"/>
          </a:xfrm>
          <a:prstGeom prst="rect">
            <a:avLst/>
          </a:prstGeom>
          <a:solidFill>
            <a:srgbClr val="FFFFCC"/>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2800"/>
              <a:buFont typeface="Arial"/>
              <a:buNone/>
            </a:pPr>
            <a:r>
              <a:rPr lang="en-IE" sz="2400">
                <a:solidFill>
                  <a:schemeClr val="accent1"/>
                </a:solidFill>
                <a:latin typeface="Calibri"/>
                <a:ea typeface="Calibri"/>
                <a:cs typeface="Calibri"/>
                <a:sym typeface="Calibri"/>
              </a:rPr>
              <a:t>The r</a:t>
            </a:r>
            <a:r>
              <a:rPr b="0" i="0" lang="en-IE" sz="2400" u="none" cap="none" strike="noStrike">
                <a:solidFill>
                  <a:schemeClr val="accent1"/>
                </a:solidFill>
                <a:latin typeface="Calibri"/>
                <a:ea typeface="Calibri"/>
                <a:cs typeface="Calibri"/>
                <a:sym typeface="Calibri"/>
              </a:rPr>
              <a:t>elation between </a:t>
            </a:r>
            <a:r>
              <a:rPr b="1" i="0" lang="en-IE" sz="2400" u="none" cap="none" strike="noStrike">
                <a:solidFill>
                  <a:schemeClr val="accent1"/>
                </a:solidFill>
                <a:latin typeface="Calibri"/>
                <a:ea typeface="Calibri"/>
                <a:cs typeface="Calibri"/>
                <a:sym typeface="Calibri"/>
              </a:rPr>
              <a:t>linguistic symbols</a:t>
            </a:r>
            <a:r>
              <a:rPr b="0" i="0" lang="en-IE" sz="2400" u="none" cap="none" strike="noStrike">
                <a:solidFill>
                  <a:schemeClr val="accent1"/>
                </a:solidFill>
                <a:latin typeface="Calibri"/>
                <a:ea typeface="Calibri"/>
                <a:cs typeface="Calibri"/>
                <a:sym typeface="Calibri"/>
              </a:rPr>
              <a:t> and </a:t>
            </a:r>
            <a:r>
              <a:rPr b="1" i="0" lang="en-IE" sz="2400" u="none" cap="none" strike="noStrike">
                <a:solidFill>
                  <a:schemeClr val="accent1"/>
                </a:solidFill>
                <a:latin typeface="Calibri"/>
                <a:ea typeface="Calibri"/>
                <a:cs typeface="Calibri"/>
                <a:sym typeface="Calibri"/>
              </a:rPr>
              <a:t>concepts </a:t>
            </a:r>
            <a:r>
              <a:rPr i="0" lang="en-IE" sz="2400" u="none" cap="none" strike="noStrike">
                <a:solidFill>
                  <a:schemeClr val="accent1"/>
                </a:solidFill>
                <a:latin typeface="Calibri"/>
                <a:ea typeface="Calibri"/>
                <a:cs typeface="Calibri"/>
                <a:sym typeface="Calibri"/>
              </a:rPr>
              <a:t>is c</a:t>
            </a:r>
            <a:r>
              <a:rPr b="0" i="0" lang="en-IE" sz="2400" u="none" cap="none" strike="noStrike">
                <a:solidFill>
                  <a:schemeClr val="accent1"/>
                </a:solidFill>
                <a:latin typeface="Calibri"/>
                <a:ea typeface="Calibri"/>
                <a:cs typeface="Calibri"/>
                <a:sym typeface="Calibri"/>
              </a:rPr>
              <a:t>ommonly referred to as </a:t>
            </a:r>
            <a:r>
              <a:rPr b="1" i="0" lang="en-IE" sz="2400" u="none" cap="none" strike="noStrike">
                <a:solidFill>
                  <a:schemeClr val="accent1"/>
                </a:solidFill>
                <a:latin typeface="Calibri"/>
                <a:ea typeface="Calibri"/>
                <a:cs typeface="Calibri"/>
                <a:sym typeface="Calibri"/>
              </a:rPr>
              <a:t>‘meaning’.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8"/>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Language Data – Types </a:t>
            </a:r>
            <a:endParaRPr b="0" i="0" sz="4400" u="none" cap="none" strike="noStrike">
              <a:solidFill>
                <a:srgbClr val="75114A"/>
              </a:solidFill>
              <a:latin typeface="Calibri"/>
              <a:ea typeface="Calibri"/>
              <a:cs typeface="Calibri"/>
              <a:sym typeface="Calibri"/>
            </a:endParaRPr>
          </a:p>
        </p:txBody>
      </p:sp>
      <p:sp>
        <p:nvSpPr>
          <p:cNvPr id="409" name="Google Shape;409;p28"/>
          <p:cNvSpPr txBox="1"/>
          <p:nvPr/>
        </p:nvSpPr>
        <p:spPr>
          <a:xfrm>
            <a:off x="3612269" y="5928421"/>
            <a:ext cx="7834500" cy="7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050" u="none" cap="none" strike="noStrike">
                <a:solidFill>
                  <a:srgbClr val="000000"/>
                </a:solidFill>
                <a:latin typeface="Calibri"/>
                <a:ea typeface="Calibri"/>
                <a:cs typeface="Calibri"/>
                <a:sym typeface="Calibri"/>
              </a:rPr>
              <a:t>Images courtesy: </a:t>
            </a:r>
            <a:r>
              <a:rPr b="0" i="0" lang="en-IE" sz="800" u="sng" cap="none" strike="noStrike">
                <a:solidFill>
                  <a:schemeClr val="hlink"/>
                </a:solidFill>
                <a:latin typeface="Calibri"/>
                <a:ea typeface="Calibri"/>
                <a:cs typeface="Calibri"/>
                <a:sym typeface="Calibri"/>
                <a:hlinkClick r:id="rId3"/>
              </a:rPr>
              <a:t>https://media.gcflearnfree.org/content/59568c218444e80fc02ecc5d_06_30_2017/businessreport_illustration.jpg</a:t>
            </a:r>
            <a:endParaRPr b="0" i="0" sz="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IE" sz="800" u="sng" cap="none" strike="noStrike">
                <a:solidFill>
                  <a:schemeClr val="hlink"/>
                </a:solidFill>
                <a:latin typeface="Calibri"/>
                <a:ea typeface="Calibri"/>
                <a:cs typeface="Calibri"/>
                <a:sym typeface="Calibri"/>
                <a:hlinkClick r:id="rId4"/>
              </a:rPr>
              <a:t>https://cdn.relevance.com/wp-content/uploads/2020/04/Social-Media-Marketing-Software.jpg</a:t>
            </a:r>
            <a:r>
              <a:rPr b="0" i="0" lang="en-IE" sz="800" u="none" cap="none" strike="noStrik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None/>
            </a:pPr>
            <a:r>
              <a:rPr b="0" i="0" lang="en-IE" sz="800" u="sng" cap="none" strike="noStrike">
                <a:solidFill>
                  <a:schemeClr val="hlink"/>
                </a:solidFill>
                <a:latin typeface="Calibri"/>
                <a:ea typeface="Calibri"/>
                <a:cs typeface="Calibri"/>
                <a:sym typeface="Calibri"/>
                <a:hlinkClick r:id="rId5"/>
              </a:rPr>
              <a:t>https://www.engagebay.com/blog/wp-content/uploads/2019/07/html-or-plain-text-emails.png</a:t>
            </a:r>
            <a:r>
              <a:rPr b="0" i="0" lang="en-IE" sz="800" u="none" cap="none" strike="noStrike">
                <a:solidFill>
                  <a:srgbClr val="000000"/>
                </a:solidFill>
                <a:latin typeface="Calibri"/>
                <a:ea typeface="Calibri"/>
                <a:cs typeface="Calibri"/>
                <a:sym typeface="Calibri"/>
              </a:rPr>
              <a:t> ; </a:t>
            </a:r>
            <a:r>
              <a:rPr b="0" i="0" lang="en-IE" sz="800" u="sng" cap="none" strike="noStrike">
                <a:solidFill>
                  <a:schemeClr val="hlink"/>
                </a:solidFill>
                <a:latin typeface="Calibri"/>
                <a:ea typeface="Calibri"/>
                <a:cs typeface="Calibri"/>
                <a:sym typeface="Calibri"/>
                <a:hlinkClick r:id="rId6"/>
              </a:rPr>
              <a:t>https://media.istockphoto.com/videos/newspaper-headline-breaking-news-video-id187763065?s=640x640</a:t>
            </a:r>
            <a:r>
              <a:rPr b="0" i="0" lang="en-IE" sz="800" u="none" cap="none" strike="noStrik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None/>
            </a:pPr>
            <a:r>
              <a:rPr b="0" i="0" lang="en-IE" sz="800" u="sng" cap="none" strike="noStrike">
                <a:solidFill>
                  <a:schemeClr val="hlink"/>
                </a:solidFill>
                <a:latin typeface="Calibri"/>
                <a:ea typeface="Calibri"/>
                <a:cs typeface="Calibri"/>
                <a:sym typeface="Calibri"/>
                <a:hlinkClick r:id="rId7"/>
              </a:rPr>
              <a:t>https://study.com/cimages/videopreview/videopreview-full/dl4oegfq0k.jpg</a:t>
            </a:r>
            <a:r>
              <a:rPr b="0" i="0" lang="en-IE" sz="800" u="none" cap="none" strike="noStrike">
                <a:solidFill>
                  <a:srgbClr val="000000"/>
                </a:solidFill>
                <a:latin typeface="Calibri"/>
                <a:ea typeface="Calibri"/>
                <a:cs typeface="Calibri"/>
                <a:sym typeface="Calibri"/>
              </a:rPr>
              <a:t> ; </a:t>
            </a:r>
            <a:r>
              <a:rPr b="0" i="0" lang="en-IE" sz="800" u="sng" cap="none" strike="noStrike">
                <a:solidFill>
                  <a:schemeClr val="hlink"/>
                </a:solidFill>
                <a:latin typeface="Calibri"/>
                <a:ea typeface="Calibri"/>
                <a:cs typeface="Calibri"/>
                <a:sym typeface="Calibri"/>
                <a:hlinkClick r:id="rId8"/>
              </a:rPr>
              <a:t>https://www.thestatesman.com/wp-content/uploads/2021/01/iStock-458651827.jpg</a:t>
            </a:r>
            <a:r>
              <a:rPr b="0" i="0" lang="en-IE" sz="800" u="none" cap="none" strike="noStrike">
                <a:solidFill>
                  <a:srgbClr val="000000"/>
                </a:solidFill>
                <a:latin typeface="Calibri"/>
                <a:ea typeface="Calibri"/>
                <a:cs typeface="Calibri"/>
                <a:sym typeface="Calibri"/>
              </a:rPr>
              <a:t> </a:t>
            </a:r>
            <a:endParaRPr/>
          </a:p>
        </p:txBody>
      </p:sp>
      <p:pic>
        <p:nvPicPr>
          <p:cNvPr descr="Webinar PowerPoint Template. 30 Unique Slides | Powerpoint design  templates, Powerpoint templates, Powerpoint design" id="410" name="Google Shape;410;p28"/>
          <p:cNvPicPr preferRelativeResize="0"/>
          <p:nvPr/>
        </p:nvPicPr>
        <p:blipFill rotWithShape="1">
          <a:blip r:embed="rId9">
            <a:alphaModFix/>
          </a:blip>
          <a:srcRect b="49558" l="0" r="0" t="0"/>
          <a:stretch/>
        </p:blipFill>
        <p:spPr>
          <a:xfrm>
            <a:off x="4533535" y="1363405"/>
            <a:ext cx="3580779" cy="2065303"/>
          </a:xfrm>
          <a:prstGeom prst="rect">
            <a:avLst/>
          </a:prstGeom>
          <a:noFill/>
          <a:ln>
            <a:noFill/>
          </a:ln>
        </p:spPr>
      </p:pic>
      <p:pic>
        <p:nvPicPr>
          <p:cNvPr descr="Which Is Better: HTML or Plain Text Emails? Explained" id="411" name="Google Shape;411;p28"/>
          <p:cNvPicPr preferRelativeResize="0"/>
          <p:nvPr/>
        </p:nvPicPr>
        <p:blipFill rotWithShape="1">
          <a:blip r:embed="rId10">
            <a:alphaModFix/>
          </a:blip>
          <a:srcRect b="0" l="0" r="0" t="0"/>
          <a:stretch/>
        </p:blipFill>
        <p:spPr>
          <a:xfrm>
            <a:off x="8212249" y="1369346"/>
            <a:ext cx="3156740" cy="1894046"/>
          </a:xfrm>
          <a:prstGeom prst="rect">
            <a:avLst/>
          </a:prstGeom>
          <a:noFill/>
          <a:ln>
            <a:noFill/>
          </a:ln>
        </p:spPr>
      </p:pic>
      <p:pic>
        <p:nvPicPr>
          <p:cNvPr descr="The Ultimate Guide to Choosing Social Media Platforms for Your Business  (Infographic) - Relevance" id="412" name="Google Shape;412;p28"/>
          <p:cNvPicPr preferRelativeResize="0"/>
          <p:nvPr/>
        </p:nvPicPr>
        <p:blipFill rotWithShape="1">
          <a:blip r:embed="rId11">
            <a:alphaModFix/>
          </a:blip>
          <a:srcRect b="0" l="0" r="0" t="0"/>
          <a:stretch/>
        </p:blipFill>
        <p:spPr>
          <a:xfrm>
            <a:off x="8212249" y="3351245"/>
            <a:ext cx="3156740" cy="2105546"/>
          </a:xfrm>
          <a:prstGeom prst="rect">
            <a:avLst/>
          </a:prstGeom>
          <a:noFill/>
          <a:ln>
            <a:noFill/>
          </a:ln>
        </p:spPr>
      </p:pic>
      <p:pic>
        <p:nvPicPr>
          <p:cNvPr descr="Newspaper Headline Breaking News Stock Video - Download Video Clip Now -  iStock" id="413" name="Google Shape;413;p28"/>
          <p:cNvPicPr preferRelativeResize="0"/>
          <p:nvPr/>
        </p:nvPicPr>
        <p:blipFill rotWithShape="1">
          <a:blip r:embed="rId12">
            <a:alphaModFix/>
          </a:blip>
          <a:srcRect b="0" l="0" r="0" t="0"/>
          <a:stretch/>
        </p:blipFill>
        <p:spPr>
          <a:xfrm>
            <a:off x="4518414" y="3451555"/>
            <a:ext cx="3580778" cy="2005236"/>
          </a:xfrm>
          <a:prstGeom prst="rect">
            <a:avLst/>
          </a:prstGeom>
          <a:noFill/>
          <a:ln>
            <a:noFill/>
          </a:ln>
        </p:spPr>
      </p:pic>
      <p:pic>
        <p:nvPicPr>
          <p:cNvPr descr="Business Communication: How to Write a Powerful Business Report" id="414" name="Google Shape;414;p28"/>
          <p:cNvPicPr preferRelativeResize="0"/>
          <p:nvPr/>
        </p:nvPicPr>
        <p:blipFill rotWithShape="1">
          <a:blip r:embed="rId13">
            <a:alphaModFix/>
          </a:blip>
          <a:srcRect b="0" l="0" r="0" t="0"/>
          <a:stretch/>
        </p:blipFill>
        <p:spPr>
          <a:xfrm>
            <a:off x="823010" y="1363403"/>
            <a:ext cx="3601380" cy="2012271"/>
          </a:xfrm>
          <a:prstGeom prst="rect">
            <a:avLst/>
          </a:prstGeom>
          <a:noFill/>
          <a:ln>
            <a:noFill/>
          </a:ln>
        </p:spPr>
      </p:pic>
      <p:pic>
        <p:nvPicPr>
          <p:cNvPr descr="Database Record: Definition &amp;amp; Explanation - Video &amp;amp; Lesson Transcript |  Study.com" id="415" name="Google Shape;415;p28"/>
          <p:cNvPicPr preferRelativeResize="0"/>
          <p:nvPr/>
        </p:nvPicPr>
        <p:blipFill rotWithShape="1">
          <a:blip r:embed="rId14">
            <a:alphaModFix/>
          </a:blip>
          <a:srcRect b="0" l="0" r="0" t="7441"/>
          <a:stretch/>
        </p:blipFill>
        <p:spPr>
          <a:xfrm>
            <a:off x="823010" y="3558012"/>
            <a:ext cx="3638876" cy="1893697"/>
          </a:xfrm>
          <a:prstGeom prst="rect">
            <a:avLst/>
          </a:prstGeom>
          <a:noFill/>
          <a:ln>
            <a:noFill/>
          </a:ln>
        </p:spPr>
      </p:pic>
      <p:pic>
        <p:nvPicPr>
          <p:cNvPr descr="Wikipedia world - The Statesman" id="416" name="Google Shape;416;p28"/>
          <p:cNvPicPr preferRelativeResize="0"/>
          <p:nvPr/>
        </p:nvPicPr>
        <p:blipFill rotWithShape="1">
          <a:blip r:embed="rId15">
            <a:alphaModFix/>
          </a:blip>
          <a:srcRect b="0" l="0" r="0" t="0"/>
          <a:stretch/>
        </p:blipFill>
        <p:spPr>
          <a:xfrm>
            <a:off x="3711104" y="1868919"/>
            <a:ext cx="4942929" cy="3295286"/>
          </a:xfrm>
          <a:prstGeom prst="rect">
            <a:avLst/>
          </a:prstGeom>
          <a:noFill/>
          <a:ln>
            <a:noFill/>
          </a:ln>
          <a:effectLst>
            <a:outerShdw blurRad="292100" rotWithShape="0" algn="tl" dir="2700000" dist="139700">
              <a:srgbClr val="333333">
                <a:alpha val="64709"/>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9"/>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Language Data</a:t>
            </a:r>
            <a:endParaRPr/>
          </a:p>
        </p:txBody>
      </p:sp>
      <p:sp>
        <p:nvSpPr>
          <p:cNvPr id="423" name="Google Shape;423;p29"/>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pic>
        <p:nvPicPr>
          <p:cNvPr descr="Graphical user interface, text, application&#10;&#10;Description automatically generated" id="424" name="Google Shape;424;p29"/>
          <p:cNvPicPr preferRelativeResize="0"/>
          <p:nvPr/>
        </p:nvPicPr>
        <p:blipFill rotWithShape="1">
          <a:blip r:embed="rId3">
            <a:alphaModFix/>
          </a:blip>
          <a:srcRect b="0" l="1550" r="4482" t="0"/>
          <a:stretch/>
        </p:blipFill>
        <p:spPr>
          <a:xfrm>
            <a:off x="649075" y="2043638"/>
            <a:ext cx="5340874" cy="1997425"/>
          </a:xfrm>
          <a:prstGeom prst="rect">
            <a:avLst/>
          </a:prstGeom>
          <a:noFill/>
          <a:ln>
            <a:noFill/>
          </a:ln>
          <a:effectLst>
            <a:outerShdw blurRad="292100" rotWithShape="0" algn="tl" dir="2700000" dist="139700">
              <a:srgbClr val="333333">
                <a:alpha val="64709"/>
              </a:srgbClr>
            </a:outerShdw>
          </a:effectLst>
        </p:spPr>
      </p:pic>
      <p:pic>
        <p:nvPicPr>
          <p:cNvPr descr="Graphical user interface, text, application&#10;&#10;Description automatically generated" id="425" name="Google Shape;425;p29"/>
          <p:cNvPicPr preferRelativeResize="0"/>
          <p:nvPr/>
        </p:nvPicPr>
        <p:blipFill rotWithShape="1">
          <a:blip r:embed="rId4">
            <a:alphaModFix/>
          </a:blip>
          <a:srcRect b="0" l="2154" r="6546" t="0"/>
          <a:stretch/>
        </p:blipFill>
        <p:spPr>
          <a:xfrm>
            <a:off x="6581937" y="2043625"/>
            <a:ext cx="4628814" cy="1997425"/>
          </a:xfrm>
          <a:prstGeom prst="rect">
            <a:avLst/>
          </a:prstGeom>
          <a:noFill/>
          <a:ln>
            <a:noFill/>
          </a:ln>
          <a:effectLst>
            <a:outerShdw blurRad="292100" rotWithShape="0" algn="tl" dir="2700000" dist="139700">
              <a:srgbClr val="333333">
                <a:alpha val="64709"/>
              </a:srgbClr>
            </a:outerShdw>
          </a:effectLst>
        </p:spPr>
      </p:pic>
      <p:sp>
        <p:nvSpPr>
          <p:cNvPr id="426" name="Google Shape;426;p29"/>
          <p:cNvSpPr txBox="1"/>
          <p:nvPr/>
        </p:nvSpPr>
        <p:spPr>
          <a:xfrm>
            <a:off x="649075" y="1503050"/>
            <a:ext cx="5730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E" sz="1800" u="none" cap="none" strike="noStrike">
                <a:solidFill>
                  <a:srgbClr val="5F6368"/>
                </a:solidFill>
                <a:latin typeface="Arial"/>
                <a:ea typeface="Arial"/>
                <a:cs typeface="Arial"/>
                <a:sym typeface="Arial"/>
              </a:rPr>
              <a:t>Corpus</a:t>
            </a:r>
            <a:r>
              <a:rPr b="0" i="0" lang="en-IE" sz="1800" u="none" cap="none" strike="noStrike">
                <a:solidFill>
                  <a:srgbClr val="4D5156"/>
                </a:solidFill>
                <a:latin typeface="Arial"/>
                <a:ea typeface="Arial"/>
                <a:cs typeface="Arial"/>
                <a:sym typeface="Arial"/>
              </a:rPr>
              <a:t>: Collection of texts</a:t>
            </a:r>
            <a:endParaRPr b="0" i="0" sz="1800" u="none" cap="none" strike="noStrike">
              <a:solidFill>
                <a:srgbClr val="000000"/>
              </a:solidFill>
              <a:latin typeface="Arial"/>
              <a:ea typeface="Arial"/>
              <a:cs typeface="Arial"/>
              <a:sym typeface="Arial"/>
            </a:endParaRPr>
          </a:p>
        </p:txBody>
      </p:sp>
      <p:sp>
        <p:nvSpPr>
          <p:cNvPr id="427" name="Google Shape;427;p29"/>
          <p:cNvSpPr txBox="1"/>
          <p:nvPr/>
        </p:nvSpPr>
        <p:spPr>
          <a:xfrm>
            <a:off x="6581933" y="1457038"/>
            <a:ext cx="5052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E" sz="1800" u="none" cap="none" strike="noStrike">
                <a:solidFill>
                  <a:srgbClr val="4D5156"/>
                </a:solidFill>
                <a:latin typeface="Arial"/>
                <a:ea typeface="Arial"/>
                <a:cs typeface="Arial"/>
                <a:sym typeface="Arial"/>
              </a:rPr>
              <a:t>Lexicon</a:t>
            </a:r>
            <a:r>
              <a:rPr b="0" i="0" lang="en-IE" sz="1800" u="none" cap="none" strike="noStrike">
                <a:solidFill>
                  <a:srgbClr val="4D5156"/>
                </a:solidFill>
                <a:latin typeface="Arial"/>
                <a:ea typeface="Arial"/>
                <a:cs typeface="Arial"/>
                <a:sym typeface="Arial"/>
              </a:rPr>
              <a:t>: Collection of words (vocabulary)</a:t>
            </a:r>
            <a:endParaRPr b="0" i="0" sz="1800" u="none" cap="none" strike="noStrike">
              <a:solidFill>
                <a:srgbClr val="000000"/>
              </a:solidFill>
              <a:latin typeface="Arial"/>
              <a:ea typeface="Arial"/>
              <a:cs typeface="Arial"/>
              <a:sym typeface="Arial"/>
            </a:endParaRPr>
          </a:p>
        </p:txBody>
      </p:sp>
      <p:pic>
        <p:nvPicPr>
          <p:cNvPr id="428" name="Google Shape;428;p29"/>
          <p:cNvPicPr preferRelativeResize="0"/>
          <p:nvPr/>
        </p:nvPicPr>
        <p:blipFill>
          <a:blip r:embed="rId5">
            <a:alphaModFix/>
          </a:blip>
          <a:stretch>
            <a:fillRect/>
          </a:stretch>
        </p:blipFill>
        <p:spPr>
          <a:xfrm>
            <a:off x="9861160" y="4470075"/>
            <a:ext cx="1322577" cy="1325700"/>
          </a:xfrm>
          <a:prstGeom prst="rect">
            <a:avLst/>
          </a:prstGeom>
          <a:noFill/>
          <a:ln>
            <a:noFill/>
          </a:ln>
        </p:spPr>
      </p:pic>
      <p:pic>
        <p:nvPicPr>
          <p:cNvPr id="429" name="Google Shape;429;p29"/>
          <p:cNvPicPr preferRelativeResize="0"/>
          <p:nvPr/>
        </p:nvPicPr>
        <p:blipFill rotWithShape="1">
          <a:blip r:embed="rId6">
            <a:alphaModFix/>
          </a:blip>
          <a:srcRect b="0" l="0" r="0" t="0"/>
          <a:stretch/>
        </p:blipFill>
        <p:spPr>
          <a:xfrm>
            <a:off x="7032712" y="4749888"/>
            <a:ext cx="2329825" cy="766075"/>
          </a:xfrm>
          <a:prstGeom prst="rect">
            <a:avLst/>
          </a:prstGeom>
          <a:noFill/>
          <a:ln>
            <a:noFill/>
          </a:ln>
        </p:spPr>
      </p:pic>
      <p:sp>
        <p:nvSpPr>
          <p:cNvPr id="430" name="Google Shape;430;p29"/>
          <p:cNvSpPr txBox="1"/>
          <p:nvPr/>
        </p:nvSpPr>
        <p:spPr>
          <a:xfrm>
            <a:off x="1099712" y="4212350"/>
            <a:ext cx="4928700" cy="170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IE" sz="2100">
                <a:solidFill>
                  <a:srgbClr val="3F3F3F"/>
                </a:solidFill>
                <a:latin typeface="Calibri"/>
                <a:ea typeface="Calibri"/>
                <a:cs typeface="Calibri"/>
                <a:sym typeface="Calibri"/>
              </a:rPr>
              <a:t>Annotated </a:t>
            </a:r>
            <a:r>
              <a:rPr lang="en-IE" sz="2100">
                <a:solidFill>
                  <a:srgbClr val="3F3F3F"/>
                </a:solidFill>
                <a:latin typeface="Calibri"/>
                <a:ea typeface="Calibri"/>
                <a:cs typeface="Calibri"/>
                <a:sym typeface="Calibri"/>
              </a:rPr>
              <a:t>corpus vs. ‘raw data’</a:t>
            </a:r>
            <a:endParaRPr sz="2100">
              <a:solidFill>
                <a:srgbClr val="3F3F3F"/>
              </a:solidFill>
              <a:latin typeface="Calibri"/>
              <a:ea typeface="Calibri"/>
              <a:cs typeface="Calibri"/>
              <a:sym typeface="Calibri"/>
            </a:endParaRPr>
          </a:p>
          <a:p>
            <a:pPr indent="0" lvl="0" marL="0" rtl="0" algn="l">
              <a:lnSpc>
                <a:spcPct val="100000"/>
              </a:lnSpc>
              <a:spcBef>
                <a:spcPts val="0"/>
              </a:spcBef>
              <a:spcAft>
                <a:spcPts val="0"/>
              </a:spcAft>
              <a:buNone/>
            </a:pPr>
            <a:r>
              <a:rPr b="1" lang="en-IE" sz="2100">
                <a:solidFill>
                  <a:srgbClr val="3F3F3F"/>
                </a:solidFill>
                <a:latin typeface="Calibri"/>
                <a:ea typeface="Calibri"/>
                <a:cs typeface="Calibri"/>
                <a:sym typeface="Calibri"/>
              </a:rPr>
              <a:t>General </a:t>
            </a:r>
            <a:r>
              <a:rPr lang="en-IE" sz="2100">
                <a:solidFill>
                  <a:srgbClr val="3F3F3F"/>
                </a:solidFill>
                <a:latin typeface="Calibri"/>
                <a:ea typeface="Calibri"/>
                <a:cs typeface="Calibri"/>
                <a:sym typeface="Calibri"/>
              </a:rPr>
              <a:t>vs. </a:t>
            </a:r>
            <a:r>
              <a:rPr b="1" lang="en-IE" sz="2100">
                <a:solidFill>
                  <a:srgbClr val="3F3F3F"/>
                </a:solidFill>
                <a:latin typeface="Calibri"/>
                <a:ea typeface="Calibri"/>
                <a:cs typeface="Calibri"/>
                <a:sym typeface="Calibri"/>
              </a:rPr>
              <a:t>Domain-specific</a:t>
            </a:r>
            <a:r>
              <a:rPr lang="en-IE" sz="2100">
                <a:solidFill>
                  <a:srgbClr val="3F3F3F"/>
                </a:solidFill>
                <a:latin typeface="Calibri"/>
                <a:ea typeface="Calibri"/>
                <a:cs typeface="Calibri"/>
                <a:sym typeface="Calibri"/>
              </a:rPr>
              <a:t> corpus</a:t>
            </a:r>
            <a:endParaRPr sz="2100">
              <a:solidFill>
                <a:srgbClr val="3F3F3F"/>
              </a:solidFill>
              <a:latin typeface="Calibri"/>
              <a:ea typeface="Calibri"/>
              <a:cs typeface="Calibri"/>
              <a:sym typeface="Calibri"/>
            </a:endParaRPr>
          </a:p>
          <a:p>
            <a:pPr indent="0" lvl="0" marL="0" rtl="0" algn="l">
              <a:lnSpc>
                <a:spcPct val="100000"/>
              </a:lnSpc>
              <a:spcBef>
                <a:spcPts val="0"/>
              </a:spcBef>
              <a:spcAft>
                <a:spcPts val="0"/>
              </a:spcAft>
              <a:buNone/>
            </a:pPr>
            <a:r>
              <a:rPr b="1" lang="en-IE" sz="2100">
                <a:solidFill>
                  <a:srgbClr val="3F3F3F"/>
                </a:solidFill>
                <a:latin typeface="Calibri"/>
                <a:ea typeface="Calibri"/>
                <a:cs typeface="Calibri"/>
                <a:sym typeface="Calibri"/>
              </a:rPr>
              <a:t>Monolingual </a:t>
            </a:r>
            <a:r>
              <a:rPr lang="en-IE" sz="2100">
                <a:solidFill>
                  <a:srgbClr val="3F3F3F"/>
                </a:solidFill>
                <a:latin typeface="Calibri"/>
                <a:ea typeface="Calibri"/>
                <a:cs typeface="Calibri"/>
                <a:sym typeface="Calibri"/>
              </a:rPr>
              <a:t>vs. </a:t>
            </a:r>
            <a:r>
              <a:rPr b="1" lang="en-IE" sz="2100">
                <a:solidFill>
                  <a:srgbClr val="3F3F3F"/>
                </a:solidFill>
                <a:latin typeface="Calibri"/>
                <a:ea typeface="Calibri"/>
                <a:cs typeface="Calibri"/>
                <a:sym typeface="Calibri"/>
              </a:rPr>
              <a:t>Multilingual</a:t>
            </a:r>
            <a:r>
              <a:rPr lang="en-IE" sz="2100">
                <a:solidFill>
                  <a:srgbClr val="3F3F3F"/>
                </a:solidFill>
                <a:latin typeface="Calibri"/>
                <a:ea typeface="Calibri"/>
                <a:cs typeface="Calibri"/>
                <a:sym typeface="Calibri"/>
              </a:rPr>
              <a:t> corpus</a:t>
            </a:r>
            <a:endParaRPr sz="2100">
              <a:solidFill>
                <a:srgbClr val="3F3F3F"/>
              </a:solidFill>
              <a:latin typeface="Calibri"/>
              <a:ea typeface="Calibri"/>
              <a:cs typeface="Calibri"/>
              <a:sym typeface="Calibri"/>
            </a:endParaRPr>
          </a:p>
          <a:p>
            <a:pPr indent="0" lvl="0" marL="0" rtl="0" algn="l">
              <a:lnSpc>
                <a:spcPct val="100000"/>
              </a:lnSpc>
              <a:spcBef>
                <a:spcPts val="0"/>
              </a:spcBef>
              <a:spcAft>
                <a:spcPts val="0"/>
              </a:spcAft>
              <a:buNone/>
            </a:pPr>
            <a:r>
              <a:rPr b="1" lang="en-IE" sz="2100">
                <a:solidFill>
                  <a:srgbClr val="3F3F3F"/>
                </a:solidFill>
                <a:latin typeface="Calibri"/>
                <a:ea typeface="Calibri"/>
                <a:cs typeface="Calibri"/>
                <a:sym typeface="Calibri"/>
              </a:rPr>
              <a:t>Parallel </a:t>
            </a:r>
            <a:r>
              <a:rPr lang="en-IE" sz="2100">
                <a:solidFill>
                  <a:srgbClr val="3F3F3F"/>
                </a:solidFill>
                <a:latin typeface="Calibri"/>
                <a:ea typeface="Calibri"/>
                <a:cs typeface="Calibri"/>
                <a:sym typeface="Calibri"/>
              </a:rPr>
              <a:t>vs. </a:t>
            </a:r>
            <a:r>
              <a:rPr b="1" lang="en-IE" sz="2100">
                <a:solidFill>
                  <a:srgbClr val="3F3F3F"/>
                </a:solidFill>
                <a:latin typeface="Calibri"/>
                <a:ea typeface="Calibri"/>
                <a:cs typeface="Calibri"/>
                <a:sym typeface="Calibri"/>
              </a:rPr>
              <a:t>Comparable</a:t>
            </a:r>
            <a:r>
              <a:rPr lang="en-IE" sz="2100">
                <a:solidFill>
                  <a:srgbClr val="3F3F3F"/>
                </a:solidFill>
                <a:latin typeface="Calibri"/>
                <a:ea typeface="Calibri"/>
                <a:cs typeface="Calibri"/>
                <a:sym typeface="Calibri"/>
              </a:rPr>
              <a:t> </a:t>
            </a:r>
            <a:r>
              <a:rPr b="1" lang="en-IE" sz="2100">
                <a:solidFill>
                  <a:srgbClr val="3F3F3F"/>
                </a:solidFill>
                <a:latin typeface="Calibri"/>
                <a:ea typeface="Calibri"/>
                <a:cs typeface="Calibri"/>
                <a:sym typeface="Calibri"/>
              </a:rPr>
              <a:t>multilingual</a:t>
            </a:r>
            <a:r>
              <a:rPr lang="en-IE" sz="2100">
                <a:solidFill>
                  <a:srgbClr val="3F3F3F"/>
                </a:solidFill>
                <a:latin typeface="Calibri"/>
                <a:ea typeface="Calibri"/>
                <a:cs typeface="Calibri"/>
                <a:sym typeface="Calibri"/>
              </a:rPr>
              <a:t> corpus</a:t>
            </a:r>
            <a:endParaRPr sz="2100">
              <a:solidFill>
                <a:srgbClr val="3F3F3F"/>
              </a:solidFill>
              <a:latin typeface="Calibri"/>
              <a:ea typeface="Calibri"/>
              <a:cs typeface="Calibri"/>
              <a:sym typeface="Calibri"/>
            </a:endParaRPr>
          </a:p>
          <a:p>
            <a:pPr indent="0" lvl="0" marL="0" rtl="0" algn="l">
              <a:lnSpc>
                <a:spcPct val="100000"/>
              </a:lnSpc>
              <a:spcBef>
                <a:spcPts val="0"/>
              </a:spcBef>
              <a:spcAft>
                <a:spcPts val="0"/>
              </a:spcAft>
              <a:buNone/>
            </a:pPr>
            <a:r>
              <a:rPr b="1" lang="en-IE" sz="2100">
                <a:solidFill>
                  <a:srgbClr val="3F3F3F"/>
                </a:solidFill>
                <a:latin typeface="Calibri"/>
                <a:ea typeface="Calibri"/>
                <a:cs typeface="Calibri"/>
                <a:sym typeface="Calibri"/>
              </a:rPr>
              <a:t>Multimodal </a:t>
            </a:r>
            <a:r>
              <a:rPr lang="en-IE" sz="2100">
                <a:solidFill>
                  <a:srgbClr val="3F3F3F"/>
                </a:solidFill>
                <a:latin typeface="Calibri"/>
                <a:ea typeface="Calibri"/>
                <a:cs typeface="Calibri"/>
                <a:sym typeface="Calibri"/>
              </a:rPr>
              <a:t>corpus</a:t>
            </a:r>
            <a:endParaRPr sz="2100">
              <a:solidFill>
                <a:srgbClr val="3F3F3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0"/>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Text Classification</a:t>
            </a:r>
            <a:endParaRPr/>
          </a:p>
        </p:txBody>
      </p:sp>
      <p:sp>
        <p:nvSpPr>
          <p:cNvPr id="437" name="Google Shape;437;p30"/>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Subject Classification</a:t>
            </a:r>
            <a:endParaRPr/>
          </a:p>
        </p:txBody>
      </p:sp>
      <p:sp>
        <p:nvSpPr>
          <p:cNvPr id="444" name="Google Shape;444;p31"/>
          <p:cNvSpPr/>
          <p:nvPr/>
        </p:nvSpPr>
        <p:spPr>
          <a:xfrm>
            <a:off x="4867650" y="2298450"/>
            <a:ext cx="2456700" cy="2261100"/>
          </a:xfrm>
          <a:prstGeom prst="cube">
            <a:avLst>
              <a:gd fmla="val 25000" name="adj"/>
            </a:avLst>
          </a:prstGeom>
          <a:solidFill>
            <a:srgbClr val="3F3F3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4000">
                <a:solidFill>
                  <a:srgbClr val="FFFFFF"/>
                </a:solidFill>
                <a:latin typeface="Calibri"/>
                <a:ea typeface="Calibri"/>
                <a:cs typeface="Calibri"/>
                <a:sym typeface="Calibri"/>
              </a:rPr>
              <a:t>NLP</a:t>
            </a:r>
            <a:endParaRPr b="1" sz="4000">
              <a:solidFill>
                <a:srgbClr val="FFFFFF"/>
              </a:solidFill>
              <a:latin typeface="Calibri"/>
              <a:ea typeface="Calibri"/>
              <a:cs typeface="Calibri"/>
              <a:sym typeface="Calibri"/>
            </a:endParaRPr>
          </a:p>
        </p:txBody>
      </p:sp>
      <p:sp>
        <p:nvSpPr>
          <p:cNvPr id="445" name="Google Shape;445;p31"/>
          <p:cNvSpPr/>
          <p:nvPr/>
        </p:nvSpPr>
        <p:spPr>
          <a:xfrm>
            <a:off x="3742368" y="2963488"/>
            <a:ext cx="809700" cy="1172100"/>
          </a:xfrm>
          <a:prstGeom prst="rightArrow">
            <a:avLst>
              <a:gd fmla="val 50000" name="adj1"/>
              <a:gd fmla="val 50000" name="adj2"/>
            </a:avLst>
          </a:prstGeom>
          <a:solidFill>
            <a:srgbClr val="14914E"/>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7580933" y="2963497"/>
            <a:ext cx="809700" cy="1172100"/>
          </a:xfrm>
          <a:prstGeom prst="rightArrow">
            <a:avLst>
              <a:gd fmla="val 50000" name="adj1"/>
              <a:gd fmla="val 50000" name="adj2"/>
            </a:avLst>
          </a:prstGeom>
          <a:solidFill>
            <a:srgbClr val="99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9026300" y="1887175"/>
            <a:ext cx="2084400" cy="819000"/>
          </a:xfrm>
          <a:prstGeom prst="roundRect">
            <a:avLst>
              <a:gd fmla="val 16667"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Cats?</a:t>
            </a:r>
            <a:endParaRPr sz="2700">
              <a:latin typeface="Calibri"/>
              <a:ea typeface="Calibri"/>
              <a:cs typeface="Calibri"/>
              <a:sym typeface="Calibri"/>
            </a:endParaRPr>
          </a:p>
        </p:txBody>
      </p:sp>
      <p:sp>
        <p:nvSpPr>
          <p:cNvPr id="448" name="Google Shape;448;p31"/>
          <p:cNvSpPr txBox="1"/>
          <p:nvPr/>
        </p:nvSpPr>
        <p:spPr>
          <a:xfrm>
            <a:off x="726375" y="1690825"/>
            <a:ext cx="2772900" cy="400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3100">
                <a:latin typeface="Playfair Display"/>
                <a:ea typeface="Playfair Display"/>
                <a:cs typeface="Playfair Display"/>
                <a:sym typeface="Playfair Display"/>
              </a:rPr>
              <a:t>In ancient Egypt, cats were worshipped, and the goddess Bastet often depicted in cat form,</a:t>
            </a:r>
            <a:endParaRPr i="1" sz="3100">
              <a:latin typeface="Playfair Display"/>
              <a:ea typeface="Playfair Display"/>
              <a:cs typeface="Playfair Display"/>
              <a:sym typeface="Playfair Display"/>
            </a:endParaRPr>
          </a:p>
        </p:txBody>
      </p:sp>
      <p:sp>
        <p:nvSpPr>
          <p:cNvPr id="449" name="Google Shape;449;p31"/>
          <p:cNvSpPr/>
          <p:nvPr/>
        </p:nvSpPr>
        <p:spPr>
          <a:xfrm>
            <a:off x="9075850" y="3140050"/>
            <a:ext cx="2084400" cy="819000"/>
          </a:xfrm>
          <a:prstGeom prst="roundRect">
            <a:avLst>
              <a:gd fmla="val 16667" name="adj"/>
            </a:avLst>
          </a:prstGeom>
          <a:solidFill>
            <a:srgbClr val="C9DA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Religion?</a:t>
            </a:r>
            <a:endParaRPr sz="2700">
              <a:latin typeface="Calibri"/>
              <a:ea typeface="Calibri"/>
              <a:cs typeface="Calibri"/>
              <a:sym typeface="Calibri"/>
            </a:endParaRPr>
          </a:p>
        </p:txBody>
      </p:sp>
      <p:sp>
        <p:nvSpPr>
          <p:cNvPr id="450" name="Google Shape;450;p31"/>
          <p:cNvSpPr/>
          <p:nvPr/>
        </p:nvSpPr>
        <p:spPr>
          <a:xfrm>
            <a:off x="9075850" y="4507900"/>
            <a:ext cx="2084400" cy="819000"/>
          </a:xfrm>
          <a:prstGeom prst="roundRect">
            <a:avLst>
              <a:gd fmla="val 16667"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Art?</a:t>
            </a:r>
            <a:endParaRPr sz="2700">
              <a:latin typeface="Calibri"/>
              <a:ea typeface="Calibri"/>
              <a:cs typeface="Calibri"/>
              <a:sym typeface="Calibri"/>
            </a:endParaRPr>
          </a:p>
        </p:txBody>
      </p:sp>
      <p:sp>
        <p:nvSpPr>
          <p:cNvPr id="451" name="Google Shape;451;p31"/>
          <p:cNvSpPr/>
          <p:nvPr/>
        </p:nvSpPr>
        <p:spPr>
          <a:xfrm>
            <a:off x="2122375" y="2234575"/>
            <a:ext cx="1224900" cy="570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1246300" y="5122525"/>
            <a:ext cx="1224900" cy="570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838200" y="3197725"/>
            <a:ext cx="2588700" cy="5991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616625" y="4135600"/>
            <a:ext cx="1776900" cy="5991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1722375" y="4617850"/>
            <a:ext cx="1776900" cy="5991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txBox="1"/>
          <p:nvPr/>
        </p:nvSpPr>
        <p:spPr>
          <a:xfrm>
            <a:off x="8470825" y="1152025"/>
            <a:ext cx="2945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300">
                <a:latin typeface="Calibri"/>
                <a:ea typeface="Calibri"/>
                <a:cs typeface="Calibri"/>
                <a:sym typeface="Calibri"/>
              </a:rPr>
              <a:t>Is this article about:</a:t>
            </a:r>
            <a:endParaRPr sz="2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1000"/>
                                        <p:tgtEl>
                                          <p:spTgt spid="452"/>
                                        </p:tgtEl>
                                        <p:attrNameLst>
                                          <p:attrName>ppt_w</p:attrName>
                                        </p:attrNameLst>
                                      </p:cBhvr>
                                      <p:tavLst>
                                        <p:tav fmla="" tm="0">
                                          <p:val>
                                            <p:strVal val="0"/>
                                          </p:val>
                                        </p:tav>
                                        <p:tav fmla="" tm="100000">
                                          <p:val>
                                            <p:strVal val="#ppt_w"/>
                                          </p:val>
                                        </p:tav>
                                      </p:tavLst>
                                    </p:anim>
                                    <p:anim calcmode="lin" valueType="num">
                                      <p:cBhvr additive="base">
                                        <p:cTn dur="1000"/>
                                        <p:tgtEl>
                                          <p:spTgt spid="4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1000"/>
                                        <p:tgtEl>
                                          <p:spTgt spid="451"/>
                                        </p:tgtEl>
                                        <p:attrNameLst>
                                          <p:attrName>ppt_w</p:attrName>
                                        </p:attrNameLst>
                                      </p:cBhvr>
                                      <p:tavLst>
                                        <p:tav fmla="" tm="0">
                                          <p:val>
                                            <p:strVal val="0"/>
                                          </p:val>
                                        </p:tav>
                                        <p:tav fmla="" tm="100000">
                                          <p:val>
                                            <p:strVal val="#ppt_w"/>
                                          </p:val>
                                        </p:tav>
                                      </p:tavLst>
                                    </p:anim>
                                    <p:anim calcmode="lin" valueType="num">
                                      <p:cBhvr additive="base">
                                        <p:cTn dur="1000"/>
                                        <p:tgtEl>
                                          <p:spTgt spid="45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1000"/>
                                        <p:tgtEl>
                                          <p:spTgt spid="454"/>
                                        </p:tgtEl>
                                        <p:attrNameLst>
                                          <p:attrName>ppt_w</p:attrName>
                                        </p:attrNameLst>
                                      </p:cBhvr>
                                      <p:tavLst>
                                        <p:tav fmla="" tm="0">
                                          <p:val>
                                            <p:strVal val="0"/>
                                          </p:val>
                                        </p:tav>
                                        <p:tav fmla="" tm="100000">
                                          <p:val>
                                            <p:strVal val="#ppt_w"/>
                                          </p:val>
                                        </p:tav>
                                      </p:tavLst>
                                    </p:anim>
                                    <p:anim calcmode="lin" valueType="num">
                                      <p:cBhvr additive="base">
                                        <p:cTn dur="1000"/>
                                        <p:tgtEl>
                                          <p:spTgt spid="45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1000"/>
                                        <p:tgtEl>
                                          <p:spTgt spid="453"/>
                                        </p:tgtEl>
                                        <p:attrNameLst>
                                          <p:attrName>ppt_w</p:attrName>
                                        </p:attrNameLst>
                                      </p:cBhvr>
                                      <p:tavLst>
                                        <p:tav fmla="" tm="0">
                                          <p:val>
                                            <p:strVal val="0"/>
                                          </p:val>
                                        </p:tav>
                                        <p:tav fmla="" tm="100000">
                                          <p:val>
                                            <p:strVal val="#ppt_w"/>
                                          </p:val>
                                        </p:tav>
                                      </p:tavLst>
                                    </p:anim>
                                    <p:anim calcmode="lin" valueType="num">
                                      <p:cBhvr additive="base">
                                        <p:cTn dur="1000"/>
                                        <p:tgtEl>
                                          <p:spTgt spid="4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1000"/>
                                        <p:tgtEl>
                                          <p:spTgt spid="455"/>
                                        </p:tgtEl>
                                        <p:attrNameLst>
                                          <p:attrName>ppt_w</p:attrName>
                                        </p:attrNameLst>
                                      </p:cBhvr>
                                      <p:tavLst>
                                        <p:tav fmla="" tm="0">
                                          <p:val>
                                            <p:strVal val="0"/>
                                          </p:val>
                                        </p:tav>
                                        <p:tav fmla="" tm="100000">
                                          <p:val>
                                            <p:strVal val="#ppt_w"/>
                                          </p:val>
                                        </p:tav>
                                      </p:tavLst>
                                    </p:anim>
                                    <p:anim calcmode="lin" valueType="num">
                                      <p:cBhvr additive="base">
                                        <p:cTn dur="1000"/>
                                        <p:tgtEl>
                                          <p:spTgt spid="4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2"/>
          <p:cNvSpPr txBox="1"/>
          <p:nvPr>
            <p:ph type="title"/>
          </p:nvPr>
        </p:nvSpPr>
        <p:spPr>
          <a:xfrm>
            <a:off x="838200" y="365125"/>
            <a:ext cx="10515600" cy="99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solidFill>
                  <a:srgbClr val="75114A"/>
                </a:solidFill>
                <a:latin typeface="Calibri"/>
                <a:ea typeface="Calibri"/>
                <a:cs typeface="Calibri"/>
                <a:sym typeface="Calibri"/>
              </a:rPr>
              <a:t>Probability in NLP</a:t>
            </a:r>
            <a:endParaRPr b="0" i="0" sz="4400" u="none" cap="none" strike="noStrike">
              <a:solidFill>
                <a:srgbClr val="75114A"/>
              </a:solidFill>
              <a:latin typeface="Calibri"/>
              <a:ea typeface="Calibri"/>
              <a:cs typeface="Calibri"/>
              <a:sym typeface="Calibri"/>
            </a:endParaRPr>
          </a:p>
        </p:txBody>
      </p:sp>
      <p:pic>
        <p:nvPicPr>
          <p:cNvPr id="463" name="Google Shape;463;p32"/>
          <p:cNvPicPr preferRelativeResize="0"/>
          <p:nvPr/>
        </p:nvPicPr>
        <p:blipFill>
          <a:blip r:embed="rId3">
            <a:alphaModFix/>
          </a:blip>
          <a:stretch>
            <a:fillRect/>
          </a:stretch>
        </p:blipFill>
        <p:spPr>
          <a:xfrm>
            <a:off x="6828100" y="1470725"/>
            <a:ext cx="4114800" cy="4762500"/>
          </a:xfrm>
          <a:prstGeom prst="rect">
            <a:avLst/>
          </a:prstGeom>
          <a:noFill/>
          <a:ln>
            <a:noFill/>
          </a:ln>
        </p:spPr>
      </p:pic>
      <p:sp>
        <p:nvSpPr>
          <p:cNvPr id="464" name="Google Shape;464;p32"/>
          <p:cNvSpPr/>
          <p:nvPr/>
        </p:nvSpPr>
        <p:spPr>
          <a:xfrm>
            <a:off x="4226075" y="1841900"/>
            <a:ext cx="3403200" cy="1262100"/>
          </a:xfrm>
          <a:prstGeom prst="wedgeRoundRectCallout">
            <a:avLst>
              <a:gd fmla="val 61541" name="adj1"/>
              <a:gd fmla="val 9667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700"/>
              <a:t>The most likely answer is “雪豆”</a:t>
            </a:r>
            <a:endParaRPr sz="2700"/>
          </a:p>
        </p:txBody>
      </p:sp>
      <p:sp>
        <p:nvSpPr>
          <p:cNvPr id="465" name="Google Shape;465;p32"/>
          <p:cNvSpPr/>
          <p:nvPr/>
        </p:nvSpPr>
        <p:spPr>
          <a:xfrm>
            <a:off x="1411800" y="3758575"/>
            <a:ext cx="4469100" cy="232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600"/>
              <a:t>If the rules are ‘incomplete’ then we should produce the most likely answer</a:t>
            </a:r>
            <a:endParaRPr sz="2600"/>
          </a:p>
        </p:txBody>
      </p:sp>
      <p:pic>
        <p:nvPicPr>
          <p:cNvPr id="466" name="Google Shape;466;p32"/>
          <p:cNvPicPr preferRelativeResize="0"/>
          <p:nvPr/>
        </p:nvPicPr>
        <p:blipFill rotWithShape="1">
          <a:blip r:embed="rId4">
            <a:alphaModFix/>
          </a:blip>
          <a:srcRect b="534" l="0" r="0" t="534"/>
          <a:stretch/>
        </p:blipFill>
        <p:spPr>
          <a:xfrm>
            <a:off x="1411800" y="1237375"/>
            <a:ext cx="1988949" cy="463203"/>
          </a:xfrm>
          <a:prstGeom prst="rect">
            <a:avLst/>
          </a:prstGeom>
          <a:noFill/>
          <a:ln>
            <a:noFill/>
          </a:ln>
        </p:spPr>
      </p:pic>
      <p:pic>
        <p:nvPicPr>
          <p:cNvPr id="467" name="Google Shape;467;p32"/>
          <p:cNvPicPr preferRelativeResize="0"/>
          <p:nvPr/>
        </p:nvPicPr>
        <p:blipFill>
          <a:blip r:embed="rId5">
            <a:alphaModFix/>
          </a:blip>
          <a:stretch>
            <a:fillRect/>
          </a:stretch>
        </p:blipFill>
        <p:spPr>
          <a:xfrm>
            <a:off x="1427296" y="2222883"/>
            <a:ext cx="1957958" cy="12061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1000"/>
                                        <p:tgtEl>
                                          <p:spTgt spid="464"/>
                                        </p:tgtEl>
                                        <p:attrNameLst>
                                          <p:attrName>ppt_w</p:attrName>
                                        </p:attrNameLst>
                                      </p:cBhvr>
                                      <p:tavLst>
                                        <p:tav fmla="" tm="0">
                                          <p:val>
                                            <p:strVal val="0"/>
                                          </p:val>
                                        </p:tav>
                                        <p:tav fmla="" tm="100000">
                                          <p:val>
                                            <p:strVal val="#ppt_w"/>
                                          </p:val>
                                        </p:tav>
                                      </p:tavLst>
                                    </p:anim>
                                    <p:anim calcmode="lin" valueType="num">
                                      <p:cBhvr additive="base">
                                        <p:cTn dur="1000"/>
                                        <p:tgtEl>
                                          <p:spTgt spid="46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5"/>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Introduction</a:t>
            </a:r>
            <a:endParaRPr/>
          </a:p>
        </p:txBody>
      </p:sp>
      <p:sp>
        <p:nvSpPr>
          <p:cNvPr id="246" name="Google Shape;246;p15"/>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Bayes’ Law</a:t>
            </a:r>
            <a:endParaRPr/>
          </a:p>
        </p:txBody>
      </p:sp>
      <p:pic>
        <p:nvPicPr>
          <p:cNvPr id="474" name="Google Shape;474;p33"/>
          <p:cNvPicPr preferRelativeResize="0"/>
          <p:nvPr/>
        </p:nvPicPr>
        <p:blipFill>
          <a:blip r:embed="rId3">
            <a:alphaModFix/>
          </a:blip>
          <a:stretch>
            <a:fillRect/>
          </a:stretch>
        </p:blipFill>
        <p:spPr>
          <a:xfrm>
            <a:off x="3615063" y="3032225"/>
            <a:ext cx="4961876" cy="1223750"/>
          </a:xfrm>
          <a:prstGeom prst="rect">
            <a:avLst/>
          </a:prstGeom>
          <a:noFill/>
          <a:ln>
            <a:noFill/>
          </a:ln>
        </p:spPr>
      </p:pic>
      <p:pic>
        <p:nvPicPr>
          <p:cNvPr id="475" name="Google Shape;475;p33"/>
          <p:cNvPicPr preferRelativeResize="0"/>
          <p:nvPr/>
        </p:nvPicPr>
        <p:blipFill>
          <a:blip r:embed="rId4">
            <a:alphaModFix/>
          </a:blip>
          <a:stretch>
            <a:fillRect/>
          </a:stretch>
        </p:blipFill>
        <p:spPr>
          <a:xfrm>
            <a:off x="2224088" y="1907775"/>
            <a:ext cx="7743825" cy="476250"/>
          </a:xfrm>
          <a:prstGeom prst="rect">
            <a:avLst/>
          </a:prstGeom>
          <a:noFill/>
          <a:ln>
            <a:noFill/>
          </a:ln>
        </p:spPr>
      </p:pic>
      <p:pic>
        <p:nvPicPr>
          <p:cNvPr id="476" name="Google Shape;476;p33"/>
          <p:cNvPicPr preferRelativeResize="0"/>
          <p:nvPr/>
        </p:nvPicPr>
        <p:blipFill>
          <a:blip r:embed="rId5">
            <a:alphaModFix/>
          </a:blip>
          <a:stretch>
            <a:fillRect/>
          </a:stretch>
        </p:blipFill>
        <p:spPr>
          <a:xfrm>
            <a:off x="1956138" y="4856350"/>
            <a:ext cx="8279742" cy="91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Precision, Recall</a:t>
            </a:r>
            <a:endParaRPr/>
          </a:p>
        </p:txBody>
      </p:sp>
      <p:graphicFrame>
        <p:nvGraphicFramePr>
          <p:cNvPr id="483" name="Google Shape;483;p34"/>
          <p:cNvGraphicFramePr/>
          <p:nvPr/>
        </p:nvGraphicFramePr>
        <p:xfrm>
          <a:off x="6482850" y="1185955"/>
          <a:ext cx="3000000" cy="3000000"/>
        </p:xfrm>
        <a:graphic>
          <a:graphicData uri="http://schemas.openxmlformats.org/drawingml/2006/table">
            <a:tbl>
              <a:tblPr>
                <a:noFill/>
                <a:tableStyleId>{059D431E-7405-46D8-B448-ECB2E8CF2C22}</a:tableStyleId>
              </a:tblPr>
              <a:tblGrid>
                <a:gridCol w="1735150"/>
                <a:gridCol w="1735150"/>
                <a:gridCol w="1735150"/>
              </a:tblGrid>
              <a:tr h="785100">
                <a:tc>
                  <a:txBody>
                    <a:bodyPr/>
                    <a:lstStyle/>
                    <a:p>
                      <a:pPr indent="0" lvl="0" marL="0" rtl="0" algn="l">
                        <a:spcBef>
                          <a:spcPts val="0"/>
                        </a:spcBef>
                        <a:spcAft>
                          <a:spcPts val="0"/>
                        </a:spcAft>
                        <a:buNone/>
                      </a:pPr>
                      <a:r>
                        <a:t/>
                      </a:r>
                      <a:endParaRPr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IE" sz="2500">
                          <a:latin typeface="Calibri"/>
                          <a:ea typeface="Calibri"/>
                          <a:cs typeface="Calibri"/>
                          <a:sym typeface="Calibri"/>
                        </a:rPr>
                        <a:t>Positive Test</a:t>
                      </a:r>
                      <a:endParaRPr b="1"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IE" sz="2500">
                          <a:latin typeface="Calibri"/>
                          <a:ea typeface="Calibri"/>
                          <a:cs typeface="Calibri"/>
                          <a:sym typeface="Calibri"/>
                        </a:rPr>
                        <a:t>Negative Test</a:t>
                      </a:r>
                      <a:endParaRPr b="1" sz="2500">
                        <a:latin typeface="Calibri"/>
                        <a:ea typeface="Calibri"/>
                        <a:cs typeface="Calibri"/>
                        <a:sym typeface="Calibri"/>
                      </a:endParaRPr>
                    </a:p>
                  </a:txBody>
                  <a:tcPr marT="91425" marB="91425" marR="91425" marL="91425"/>
                </a:tc>
              </a:tr>
              <a:tr h="785100">
                <a:tc>
                  <a:txBody>
                    <a:bodyPr/>
                    <a:lstStyle/>
                    <a:p>
                      <a:pPr indent="0" lvl="0" marL="0" rtl="0" algn="l">
                        <a:spcBef>
                          <a:spcPts val="0"/>
                        </a:spcBef>
                        <a:spcAft>
                          <a:spcPts val="0"/>
                        </a:spcAft>
                        <a:buNone/>
                      </a:pPr>
                      <a:r>
                        <a:rPr b="1" lang="en-IE" sz="2500">
                          <a:latin typeface="Calibri"/>
                          <a:ea typeface="Calibri"/>
                          <a:cs typeface="Calibri"/>
                          <a:sym typeface="Calibri"/>
                        </a:rPr>
                        <a:t>Zombie</a:t>
                      </a:r>
                      <a:endParaRPr b="1"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IE" sz="2500">
                          <a:latin typeface="Calibri"/>
                          <a:ea typeface="Calibri"/>
                          <a:cs typeface="Calibri"/>
                          <a:sym typeface="Calibri"/>
                        </a:rPr>
                        <a:t>9</a:t>
                      </a:r>
                      <a:endParaRPr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IE" sz="2500">
                          <a:latin typeface="Calibri"/>
                          <a:ea typeface="Calibri"/>
                          <a:cs typeface="Calibri"/>
                          <a:sym typeface="Calibri"/>
                        </a:rPr>
                        <a:t>1</a:t>
                      </a:r>
                      <a:endParaRPr sz="2500">
                        <a:latin typeface="Calibri"/>
                        <a:ea typeface="Calibri"/>
                        <a:cs typeface="Calibri"/>
                        <a:sym typeface="Calibri"/>
                      </a:endParaRPr>
                    </a:p>
                  </a:txBody>
                  <a:tcPr marT="91425" marB="91425" marR="91425" marL="91425"/>
                </a:tc>
              </a:tr>
              <a:tr h="785100">
                <a:tc>
                  <a:txBody>
                    <a:bodyPr/>
                    <a:lstStyle/>
                    <a:p>
                      <a:pPr indent="0" lvl="0" marL="0" rtl="0" algn="l">
                        <a:spcBef>
                          <a:spcPts val="0"/>
                        </a:spcBef>
                        <a:spcAft>
                          <a:spcPts val="0"/>
                        </a:spcAft>
                        <a:buNone/>
                      </a:pPr>
                      <a:r>
                        <a:rPr b="1" lang="en-IE" sz="2500">
                          <a:latin typeface="Calibri"/>
                          <a:ea typeface="Calibri"/>
                          <a:cs typeface="Calibri"/>
                          <a:sym typeface="Calibri"/>
                        </a:rPr>
                        <a:t>Citizen</a:t>
                      </a:r>
                      <a:endParaRPr b="1"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IE" sz="2500">
                          <a:latin typeface="Calibri"/>
                          <a:ea typeface="Calibri"/>
                          <a:cs typeface="Calibri"/>
                          <a:sym typeface="Calibri"/>
                        </a:rPr>
                        <a:t>9</a:t>
                      </a:r>
                      <a:endParaRPr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IE" sz="2500">
                          <a:latin typeface="Calibri"/>
                          <a:ea typeface="Calibri"/>
                          <a:cs typeface="Calibri"/>
                          <a:sym typeface="Calibri"/>
                        </a:rPr>
                        <a:t>81</a:t>
                      </a:r>
                      <a:endParaRPr sz="2500">
                        <a:latin typeface="Calibri"/>
                        <a:ea typeface="Calibri"/>
                        <a:cs typeface="Calibri"/>
                        <a:sym typeface="Calibri"/>
                      </a:endParaRPr>
                    </a:p>
                  </a:txBody>
                  <a:tcPr marT="91425" marB="91425" marR="91425" marL="91425"/>
                </a:tc>
              </a:tr>
            </a:tbl>
          </a:graphicData>
        </a:graphic>
      </p:graphicFrame>
      <p:pic>
        <p:nvPicPr>
          <p:cNvPr id="484" name="Google Shape;484;p34"/>
          <p:cNvPicPr preferRelativeResize="0"/>
          <p:nvPr/>
        </p:nvPicPr>
        <p:blipFill>
          <a:blip r:embed="rId3">
            <a:alphaModFix/>
          </a:blip>
          <a:stretch>
            <a:fillRect/>
          </a:stretch>
        </p:blipFill>
        <p:spPr>
          <a:xfrm>
            <a:off x="1321150" y="1690825"/>
            <a:ext cx="4171950" cy="981075"/>
          </a:xfrm>
          <a:prstGeom prst="rect">
            <a:avLst/>
          </a:prstGeom>
          <a:noFill/>
          <a:ln>
            <a:noFill/>
          </a:ln>
        </p:spPr>
      </p:pic>
      <p:pic>
        <p:nvPicPr>
          <p:cNvPr id="485" name="Google Shape;485;p34"/>
          <p:cNvPicPr preferRelativeResize="0"/>
          <p:nvPr/>
        </p:nvPicPr>
        <p:blipFill>
          <a:blip r:embed="rId4">
            <a:alphaModFix/>
          </a:blip>
          <a:stretch>
            <a:fillRect/>
          </a:stretch>
        </p:blipFill>
        <p:spPr>
          <a:xfrm>
            <a:off x="1667050" y="3071630"/>
            <a:ext cx="3619500" cy="981075"/>
          </a:xfrm>
          <a:prstGeom prst="rect">
            <a:avLst/>
          </a:prstGeom>
          <a:noFill/>
          <a:ln>
            <a:noFill/>
          </a:ln>
        </p:spPr>
      </p:pic>
      <p:sp>
        <p:nvSpPr>
          <p:cNvPr id="486" name="Google Shape;486;p34"/>
          <p:cNvSpPr txBox="1"/>
          <p:nvPr/>
        </p:nvSpPr>
        <p:spPr>
          <a:xfrm>
            <a:off x="6096000" y="215050"/>
            <a:ext cx="19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000">
                <a:latin typeface="Calibri"/>
                <a:ea typeface="Calibri"/>
                <a:cs typeface="Calibri"/>
                <a:sym typeface="Calibri"/>
              </a:rPr>
              <a:t>True Positive</a:t>
            </a:r>
            <a:endParaRPr i="1" sz="2000">
              <a:latin typeface="Calibri"/>
              <a:ea typeface="Calibri"/>
              <a:cs typeface="Calibri"/>
              <a:sym typeface="Calibri"/>
            </a:endParaRPr>
          </a:p>
        </p:txBody>
      </p:sp>
      <p:sp>
        <p:nvSpPr>
          <p:cNvPr id="487" name="Google Shape;487;p34"/>
          <p:cNvSpPr txBox="1"/>
          <p:nvPr/>
        </p:nvSpPr>
        <p:spPr>
          <a:xfrm>
            <a:off x="10063075" y="4411575"/>
            <a:ext cx="19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000">
                <a:latin typeface="Calibri"/>
                <a:ea typeface="Calibri"/>
                <a:cs typeface="Calibri"/>
                <a:sym typeface="Calibri"/>
              </a:rPr>
              <a:t>True Negative</a:t>
            </a:r>
            <a:endParaRPr i="1" sz="2000">
              <a:latin typeface="Calibri"/>
              <a:ea typeface="Calibri"/>
              <a:cs typeface="Calibri"/>
              <a:sym typeface="Calibri"/>
            </a:endParaRPr>
          </a:p>
        </p:txBody>
      </p:sp>
      <p:sp>
        <p:nvSpPr>
          <p:cNvPr id="488" name="Google Shape;488;p34"/>
          <p:cNvSpPr txBox="1"/>
          <p:nvPr/>
        </p:nvSpPr>
        <p:spPr>
          <a:xfrm>
            <a:off x="6482850" y="4274150"/>
            <a:ext cx="19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000">
                <a:latin typeface="Calibri"/>
                <a:ea typeface="Calibri"/>
                <a:cs typeface="Calibri"/>
                <a:sym typeface="Calibri"/>
              </a:rPr>
              <a:t>False Positive</a:t>
            </a:r>
            <a:endParaRPr i="1" sz="2000">
              <a:latin typeface="Calibri"/>
              <a:ea typeface="Calibri"/>
              <a:cs typeface="Calibri"/>
              <a:sym typeface="Calibri"/>
            </a:endParaRPr>
          </a:p>
        </p:txBody>
      </p:sp>
      <p:sp>
        <p:nvSpPr>
          <p:cNvPr id="489" name="Google Shape;489;p34"/>
          <p:cNvSpPr txBox="1"/>
          <p:nvPr/>
        </p:nvSpPr>
        <p:spPr>
          <a:xfrm>
            <a:off x="10063075" y="215050"/>
            <a:ext cx="19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000">
                <a:latin typeface="Calibri"/>
                <a:ea typeface="Calibri"/>
                <a:cs typeface="Calibri"/>
                <a:sym typeface="Calibri"/>
              </a:rPr>
              <a:t>False Negative</a:t>
            </a:r>
            <a:endParaRPr i="1" sz="2000">
              <a:latin typeface="Calibri"/>
              <a:ea typeface="Calibri"/>
              <a:cs typeface="Calibri"/>
              <a:sym typeface="Calibri"/>
            </a:endParaRPr>
          </a:p>
        </p:txBody>
      </p:sp>
      <p:cxnSp>
        <p:nvCxnSpPr>
          <p:cNvPr id="490" name="Google Shape;490;p34"/>
          <p:cNvCxnSpPr>
            <a:stCxn id="486" idx="2"/>
          </p:cNvCxnSpPr>
          <p:nvPr/>
        </p:nvCxnSpPr>
        <p:spPr>
          <a:xfrm>
            <a:off x="7063650" y="707650"/>
            <a:ext cx="1257600" cy="1554900"/>
          </a:xfrm>
          <a:prstGeom prst="straightConnector1">
            <a:avLst/>
          </a:prstGeom>
          <a:noFill/>
          <a:ln cap="flat" cmpd="sng" w="28575">
            <a:solidFill>
              <a:schemeClr val="dk2"/>
            </a:solidFill>
            <a:prstDash val="solid"/>
            <a:round/>
            <a:headEnd len="med" w="med" type="none"/>
            <a:tailEnd len="med" w="med" type="triangle"/>
          </a:ln>
        </p:spPr>
      </p:cxnSp>
      <p:cxnSp>
        <p:nvCxnSpPr>
          <p:cNvPr id="491" name="Google Shape;491;p34"/>
          <p:cNvCxnSpPr>
            <a:stCxn id="489" idx="2"/>
          </p:cNvCxnSpPr>
          <p:nvPr/>
        </p:nvCxnSpPr>
        <p:spPr>
          <a:xfrm flipH="1">
            <a:off x="10425025" y="707650"/>
            <a:ext cx="605700" cy="1601700"/>
          </a:xfrm>
          <a:prstGeom prst="straightConnector1">
            <a:avLst/>
          </a:prstGeom>
          <a:noFill/>
          <a:ln cap="flat" cmpd="sng" w="28575">
            <a:solidFill>
              <a:schemeClr val="dk2"/>
            </a:solidFill>
            <a:prstDash val="solid"/>
            <a:round/>
            <a:headEnd len="med" w="med" type="none"/>
            <a:tailEnd len="med" w="med" type="triangle"/>
          </a:ln>
        </p:spPr>
      </p:cxnSp>
      <p:cxnSp>
        <p:nvCxnSpPr>
          <p:cNvPr id="492" name="Google Shape;492;p34"/>
          <p:cNvCxnSpPr>
            <a:stCxn id="488" idx="0"/>
          </p:cNvCxnSpPr>
          <p:nvPr/>
        </p:nvCxnSpPr>
        <p:spPr>
          <a:xfrm flipH="1" rot="10800000">
            <a:off x="7450500" y="3431450"/>
            <a:ext cx="1029600" cy="842700"/>
          </a:xfrm>
          <a:prstGeom prst="straightConnector1">
            <a:avLst/>
          </a:prstGeom>
          <a:noFill/>
          <a:ln cap="flat" cmpd="sng" w="28575">
            <a:solidFill>
              <a:schemeClr val="dk2"/>
            </a:solidFill>
            <a:prstDash val="solid"/>
            <a:round/>
            <a:headEnd len="med" w="med" type="none"/>
            <a:tailEnd len="med" w="med" type="triangle"/>
          </a:ln>
        </p:spPr>
      </p:cxnSp>
      <p:cxnSp>
        <p:nvCxnSpPr>
          <p:cNvPr id="493" name="Google Shape;493;p34"/>
          <p:cNvCxnSpPr>
            <a:stCxn id="487" idx="0"/>
          </p:cNvCxnSpPr>
          <p:nvPr/>
        </p:nvCxnSpPr>
        <p:spPr>
          <a:xfrm rot="10800000">
            <a:off x="10312825" y="3431475"/>
            <a:ext cx="717900" cy="980100"/>
          </a:xfrm>
          <a:prstGeom prst="straightConnector1">
            <a:avLst/>
          </a:prstGeom>
          <a:noFill/>
          <a:ln cap="flat" cmpd="sng" w="28575">
            <a:solidFill>
              <a:schemeClr val="dk2"/>
            </a:solidFill>
            <a:prstDash val="solid"/>
            <a:round/>
            <a:headEnd len="med" w="med" type="none"/>
            <a:tailEnd len="med" w="med" type="triangle"/>
          </a:ln>
        </p:spPr>
      </p:cxnSp>
      <p:pic>
        <p:nvPicPr>
          <p:cNvPr id="494" name="Google Shape;494;p34"/>
          <p:cNvPicPr preferRelativeResize="0"/>
          <p:nvPr/>
        </p:nvPicPr>
        <p:blipFill>
          <a:blip r:embed="rId5">
            <a:alphaModFix/>
          </a:blip>
          <a:stretch>
            <a:fillRect/>
          </a:stretch>
        </p:blipFill>
        <p:spPr>
          <a:xfrm>
            <a:off x="318663" y="4844475"/>
            <a:ext cx="7899336" cy="91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TF-IDF</a:t>
            </a:r>
            <a:endParaRPr/>
          </a:p>
        </p:txBody>
      </p:sp>
      <p:sp>
        <p:nvSpPr>
          <p:cNvPr id="501" name="Google Shape;501;p35"/>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This is often combined into a single score</a:t>
            </a:r>
            <a:endParaRPr/>
          </a:p>
          <a:p>
            <a:pPr indent="0" lvl="0" marL="0" rtl="0" algn="l">
              <a:spcBef>
                <a:spcPts val="1000"/>
              </a:spcBef>
              <a:spcAft>
                <a:spcPts val="0"/>
              </a:spcAft>
              <a:buNone/>
            </a:pPr>
            <a:r>
              <a:rPr lang="en-IE"/>
              <a:t>	TF-IDF = Term Frequency Inverse Document Frequency</a:t>
            </a:r>
            <a:endParaRPr/>
          </a:p>
        </p:txBody>
      </p:sp>
      <p:pic>
        <p:nvPicPr>
          <p:cNvPr id="502" name="Google Shape;502;p35"/>
          <p:cNvPicPr preferRelativeResize="0"/>
          <p:nvPr/>
        </p:nvPicPr>
        <p:blipFill>
          <a:blip r:embed="rId3">
            <a:alphaModFix/>
          </a:blip>
          <a:stretch>
            <a:fillRect/>
          </a:stretch>
        </p:blipFill>
        <p:spPr>
          <a:xfrm>
            <a:off x="2751288" y="4510425"/>
            <a:ext cx="6689445" cy="914275"/>
          </a:xfrm>
          <a:prstGeom prst="rect">
            <a:avLst/>
          </a:prstGeom>
          <a:noFill/>
          <a:ln>
            <a:noFill/>
          </a:ln>
        </p:spPr>
      </p:pic>
      <p:pic>
        <p:nvPicPr>
          <p:cNvPr id="503" name="Google Shape;503;p35"/>
          <p:cNvPicPr preferRelativeResize="0"/>
          <p:nvPr/>
        </p:nvPicPr>
        <p:blipFill>
          <a:blip r:embed="rId4">
            <a:alphaModFix/>
          </a:blip>
          <a:stretch>
            <a:fillRect/>
          </a:stretch>
        </p:blipFill>
        <p:spPr>
          <a:xfrm>
            <a:off x="3467475" y="3229500"/>
            <a:ext cx="5257081" cy="914275"/>
          </a:xfrm>
          <a:prstGeom prst="rect">
            <a:avLst/>
          </a:prstGeom>
          <a:noFill/>
          <a:ln>
            <a:noFill/>
          </a:ln>
        </p:spPr>
      </p:pic>
      <p:sp>
        <p:nvSpPr>
          <p:cNvPr id="504" name="Google Shape;504;p35"/>
          <p:cNvSpPr txBox="1"/>
          <p:nvPr/>
        </p:nvSpPr>
        <p:spPr>
          <a:xfrm>
            <a:off x="302075" y="3927400"/>
            <a:ext cx="237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100">
                <a:latin typeface="Calibri"/>
                <a:ea typeface="Calibri"/>
                <a:cs typeface="Calibri"/>
                <a:sym typeface="Calibri"/>
              </a:rPr>
              <a:t>Occurrences of w in current document</a:t>
            </a:r>
            <a:endParaRPr sz="2100">
              <a:latin typeface="Calibri"/>
              <a:ea typeface="Calibri"/>
              <a:cs typeface="Calibri"/>
              <a:sym typeface="Calibri"/>
            </a:endParaRPr>
          </a:p>
        </p:txBody>
      </p:sp>
      <p:cxnSp>
        <p:nvCxnSpPr>
          <p:cNvPr id="505" name="Google Shape;505;p35"/>
          <p:cNvCxnSpPr>
            <a:stCxn id="504" idx="3"/>
          </p:cNvCxnSpPr>
          <p:nvPr/>
        </p:nvCxnSpPr>
        <p:spPr>
          <a:xfrm flipH="1" rot="10800000">
            <a:off x="2676875" y="3889750"/>
            <a:ext cx="2431800" cy="453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animEffect filter="fade" transition="in">
                                      <p:cBhvr>
                                        <p:cTn dur="1000"/>
                                        <p:tgtEl>
                                          <p:spTgt spid="5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animEffect filter="fade" transition="in">
                                      <p:cBhvr>
                                        <p:cTn dur="1000"/>
                                        <p:tgtEl>
                                          <p:spTgt spid="5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6"/>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Sequence Models</a:t>
            </a:r>
            <a:endParaRPr/>
          </a:p>
        </p:txBody>
      </p:sp>
      <p:sp>
        <p:nvSpPr>
          <p:cNvPr id="512" name="Google Shape;512;p36"/>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7"/>
          <p:cNvSpPr txBox="1"/>
          <p:nvPr>
            <p:ph type="title"/>
          </p:nvPr>
        </p:nvSpPr>
        <p:spPr>
          <a:xfrm>
            <a:off x="838200" y="365125"/>
            <a:ext cx="49959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Language Modelling</a:t>
            </a:r>
            <a:endParaRPr/>
          </a:p>
        </p:txBody>
      </p:sp>
      <p:sp>
        <p:nvSpPr>
          <p:cNvPr id="519" name="Google Shape;519;p37"/>
          <p:cNvSpPr txBox="1"/>
          <p:nvPr/>
        </p:nvSpPr>
        <p:spPr>
          <a:xfrm>
            <a:off x="380150" y="3377725"/>
            <a:ext cx="4418100" cy="682200"/>
          </a:xfrm>
          <a:prstGeom prst="rect">
            <a:avLst/>
          </a:prstGeom>
          <a:noFill/>
          <a:ln>
            <a:noFill/>
          </a:ln>
        </p:spPr>
        <p:txBody>
          <a:bodyPr anchorCtr="0" anchor="t" bIns="91425" lIns="91425" spcFirstLastPara="1" rIns="91425" wrap="square" tIns="91425">
            <a:noAutofit/>
          </a:bodyPr>
          <a:lstStyle/>
          <a:p>
            <a:pPr indent="-215900" lvl="0" marL="342900" rtl="0" algn="ctr">
              <a:lnSpc>
                <a:spcPct val="90000"/>
              </a:lnSpc>
              <a:spcBef>
                <a:spcPts val="400"/>
              </a:spcBef>
              <a:spcAft>
                <a:spcPts val="0"/>
              </a:spcAft>
              <a:buNone/>
            </a:pPr>
            <a:r>
              <a:rPr i="1" lang="en-IE" sz="2400">
                <a:solidFill>
                  <a:srgbClr val="3F3F3F"/>
                </a:solidFill>
                <a:latin typeface="Calibri"/>
                <a:ea typeface="Calibri"/>
                <a:cs typeface="Calibri"/>
                <a:sym typeface="Calibri"/>
              </a:rPr>
              <a:t>“I will be there in five </a:t>
            </a:r>
            <a:r>
              <a:rPr i="1" lang="en-IE" sz="2400" u="sng">
                <a:solidFill>
                  <a:srgbClr val="3F3F3F"/>
                </a:solidFill>
                <a:latin typeface="Calibri"/>
                <a:ea typeface="Calibri"/>
                <a:cs typeface="Calibri"/>
                <a:sym typeface="Calibri"/>
              </a:rPr>
              <a:t>minuts</a:t>
            </a:r>
            <a:r>
              <a:rPr i="1" lang="en-IE" sz="2400">
                <a:solidFill>
                  <a:srgbClr val="3F3F3F"/>
                </a:solidFill>
                <a:latin typeface="Calibri"/>
                <a:ea typeface="Calibri"/>
                <a:cs typeface="Calibri"/>
                <a:sym typeface="Calibri"/>
              </a:rPr>
              <a:t>”</a:t>
            </a:r>
            <a:endParaRPr i="1" sz="2400">
              <a:solidFill>
                <a:srgbClr val="3F3F3F"/>
              </a:solidFill>
              <a:latin typeface="Calibri"/>
              <a:ea typeface="Calibri"/>
              <a:cs typeface="Calibri"/>
              <a:sym typeface="Calibri"/>
            </a:endParaRPr>
          </a:p>
        </p:txBody>
      </p:sp>
      <p:sp>
        <p:nvSpPr>
          <p:cNvPr id="520" name="Google Shape;520;p37"/>
          <p:cNvSpPr/>
          <p:nvPr/>
        </p:nvSpPr>
        <p:spPr>
          <a:xfrm>
            <a:off x="1738751" y="5120429"/>
            <a:ext cx="1944600" cy="7497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E" sz="2400" u="none" cap="none" strike="noStrike">
                <a:solidFill>
                  <a:srgbClr val="000000"/>
                </a:solidFill>
                <a:latin typeface="Ubuntu"/>
                <a:ea typeface="Ubuntu"/>
                <a:cs typeface="Ubuntu"/>
                <a:sym typeface="Ubuntu"/>
              </a:rPr>
              <a:t>minuets</a:t>
            </a:r>
            <a:endParaRPr b="0" i="0" sz="2400" u="none" cap="none" strike="noStrike">
              <a:solidFill>
                <a:srgbClr val="000000"/>
              </a:solidFill>
              <a:latin typeface="Ubuntu"/>
              <a:ea typeface="Ubuntu"/>
              <a:cs typeface="Ubuntu"/>
              <a:sym typeface="Ubuntu"/>
            </a:endParaRPr>
          </a:p>
        </p:txBody>
      </p:sp>
      <p:sp>
        <p:nvSpPr>
          <p:cNvPr id="521" name="Google Shape;521;p37"/>
          <p:cNvSpPr/>
          <p:nvPr/>
        </p:nvSpPr>
        <p:spPr>
          <a:xfrm>
            <a:off x="4798251" y="5120429"/>
            <a:ext cx="1944600" cy="7497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E" sz="2400" u="none" cap="none" strike="noStrike">
                <a:solidFill>
                  <a:srgbClr val="000000"/>
                </a:solidFill>
                <a:latin typeface="Ubuntu"/>
                <a:ea typeface="Ubuntu"/>
                <a:cs typeface="Ubuntu"/>
                <a:sym typeface="Ubuntu"/>
              </a:rPr>
              <a:t>minutes</a:t>
            </a:r>
            <a:endParaRPr b="0" i="0" sz="2400" u="none" cap="none" strike="noStrike">
              <a:solidFill>
                <a:srgbClr val="000000"/>
              </a:solidFill>
              <a:latin typeface="Ubuntu"/>
              <a:ea typeface="Ubuntu"/>
              <a:cs typeface="Ubuntu"/>
              <a:sym typeface="Ubuntu"/>
            </a:endParaRPr>
          </a:p>
        </p:txBody>
      </p:sp>
      <p:cxnSp>
        <p:nvCxnSpPr>
          <p:cNvPr id="522" name="Google Shape;522;p37"/>
          <p:cNvCxnSpPr>
            <a:endCxn id="521" idx="0"/>
          </p:cNvCxnSpPr>
          <p:nvPr/>
        </p:nvCxnSpPr>
        <p:spPr>
          <a:xfrm>
            <a:off x="3932151" y="4059929"/>
            <a:ext cx="1838400" cy="1060500"/>
          </a:xfrm>
          <a:prstGeom prst="straightConnector1">
            <a:avLst/>
          </a:prstGeom>
          <a:noFill/>
          <a:ln cap="flat" cmpd="sng" w="28575">
            <a:solidFill>
              <a:srgbClr val="44546A"/>
            </a:solidFill>
            <a:prstDash val="solid"/>
            <a:round/>
            <a:headEnd len="sm" w="sm" type="none"/>
            <a:tailEnd len="lg" w="lg" type="stealth"/>
          </a:ln>
        </p:spPr>
      </p:cxnSp>
      <p:cxnSp>
        <p:nvCxnSpPr>
          <p:cNvPr id="523" name="Google Shape;523;p37"/>
          <p:cNvCxnSpPr>
            <a:endCxn id="520" idx="0"/>
          </p:cNvCxnSpPr>
          <p:nvPr/>
        </p:nvCxnSpPr>
        <p:spPr>
          <a:xfrm flipH="1">
            <a:off x="2711051" y="4059929"/>
            <a:ext cx="1269000" cy="1060500"/>
          </a:xfrm>
          <a:prstGeom prst="straightConnector1">
            <a:avLst/>
          </a:prstGeom>
          <a:noFill/>
          <a:ln cap="flat" cmpd="sng" w="28575">
            <a:solidFill>
              <a:srgbClr val="44546A"/>
            </a:solidFill>
            <a:prstDash val="solid"/>
            <a:round/>
            <a:headEnd len="sm" w="sm" type="none"/>
            <a:tailEnd len="lg" w="lg" type="stealth"/>
          </a:ln>
        </p:spPr>
      </p:cxnSp>
      <p:sp>
        <p:nvSpPr>
          <p:cNvPr id="524" name="Google Shape;524;p37"/>
          <p:cNvSpPr/>
          <p:nvPr/>
        </p:nvSpPr>
        <p:spPr>
          <a:xfrm>
            <a:off x="7995198" y="750609"/>
            <a:ext cx="1913700" cy="6225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E" sz="2400" u="none" cap="none" strike="noStrike">
                <a:solidFill>
                  <a:srgbClr val="000000"/>
                </a:solidFill>
                <a:latin typeface="Ubuntu"/>
                <a:ea typeface="Ubuntu"/>
                <a:cs typeface="Ubuntu"/>
                <a:sym typeface="Ubuntu"/>
              </a:rPr>
              <a:t>Band</a:t>
            </a:r>
            <a:endParaRPr b="0" i="0" sz="2400" u="none" cap="none" strike="noStrike">
              <a:solidFill>
                <a:srgbClr val="000000"/>
              </a:solidFill>
              <a:latin typeface="Ubuntu"/>
              <a:ea typeface="Ubuntu"/>
              <a:cs typeface="Ubuntu"/>
              <a:sym typeface="Ubuntu"/>
            </a:endParaRPr>
          </a:p>
        </p:txBody>
      </p:sp>
      <p:pic>
        <p:nvPicPr>
          <p:cNvPr id="525" name="Google Shape;525;p37"/>
          <p:cNvPicPr preferRelativeResize="0"/>
          <p:nvPr/>
        </p:nvPicPr>
        <p:blipFill rotWithShape="1">
          <a:blip r:embed="rId3">
            <a:alphaModFix/>
          </a:blip>
          <a:srcRect b="0" l="0" r="0" t="0"/>
          <a:stretch/>
        </p:blipFill>
        <p:spPr>
          <a:xfrm>
            <a:off x="9365592" y="635775"/>
            <a:ext cx="543395" cy="298986"/>
          </a:xfrm>
          <a:prstGeom prst="rect">
            <a:avLst/>
          </a:prstGeom>
          <a:noFill/>
          <a:ln>
            <a:noFill/>
          </a:ln>
        </p:spPr>
      </p:pic>
      <p:sp>
        <p:nvSpPr>
          <p:cNvPr id="526" name="Google Shape;526;p37"/>
          <p:cNvSpPr/>
          <p:nvPr/>
        </p:nvSpPr>
        <p:spPr>
          <a:xfrm>
            <a:off x="6095999" y="1995604"/>
            <a:ext cx="1913700" cy="6225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E" sz="2400" u="none" cap="none" strike="noStrike">
                <a:solidFill>
                  <a:srgbClr val="000000"/>
                </a:solidFill>
                <a:latin typeface="Ubuntu"/>
                <a:ea typeface="Ubuntu"/>
                <a:cs typeface="Ubuntu"/>
                <a:sym typeface="Ubuntu"/>
              </a:rPr>
              <a:t>ribbon</a:t>
            </a:r>
            <a:endParaRPr b="0" i="0" sz="2400" u="none" cap="none" strike="noStrike">
              <a:solidFill>
                <a:srgbClr val="000000"/>
              </a:solidFill>
              <a:latin typeface="Ubuntu"/>
              <a:ea typeface="Ubuntu"/>
              <a:cs typeface="Ubuntu"/>
              <a:sym typeface="Ubuntu"/>
            </a:endParaRPr>
          </a:p>
        </p:txBody>
      </p:sp>
      <p:sp>
        <p:nvSpPr>
          <p:cNvPr id="527" name="Google Shape;527;p37"/>
          <p:cNvSpPr/>
          <p:nvPr/>
        </p:nvSpPr>
        <p:spPr>
          <a:xfrm>
            <a:off x="7995198" y="3016203"/>
            <a:ext cx="1913700" cy="6225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E" sz="2400" u="none" cap="none" strike="noStrike">
                <a:solidFill>
                  <a:srgbClr val="000000"/>
                </a:solidFill>
                <a:latin typeface="Ubuntu"/>
                <a:ea typeface="Ubuntu"/>
                <a:cs typeface="Ubuntu"/>
                <a:sym typeface="Ubuntu"/>
              </a:rPr>
              <a:t>volume</a:t>
            </a:r>
            <a:endParaRPr b="0" i="0" sz="2400" u="none" cap="none" strike="noStrike">
              <a:solidFill>
                <a:srgbClr val="000000"/>
              </a:solidFill>
              <a:latin typeface="Ubuntu"/>
              <a:ea typeface="Ubuntu"/>
              <a:cs typeface="Ubuntu"/>
              <a:sym typeface="Ubuntu"/>
            </a:endParaRPr>
          </a:p>
        </p:txBody>
      </p:sp>
      <p:sp>
        <p:nvSpPr>
          <p:cNvPr id="528" name="Google Shape;528;p37"/>
          <p:cNvSpPr/>
          <p:nvPr/>
        </p:nvSpPr>
        <p:spPr>
          <a:xfrm>
            <a:off x="10049315" y="1995604"/>
            <a:ext cx="1913700" cy="6225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E" sz="2400" u="none" cap="none" strike="noStrike">
                <a:solidFill>
                  <a:srgbClr val="000000"/>
                </a:solidFill>
                <a:latin typeface="Ubuntu"/>
                <a:ea typeface="Ubuntu"/>
                <a:cs typeface="Ubuntu"/>
                <a:sym typeface="Ubuntu"/>
              </a:rPr>
              <a:t>band</a:t>
            </a:r>
            <a:endParaRPr b="0" i="0" sz="2400" u="none" cap="none" strike="noStrike">
              <a:solidFill>
                <a:srgbClr val="000000"/>
              </a:solidFill>
              <a:latin typeface="Ubuntu"/>
              <a:ea typeface="Ubuntu"/>
              <a:cs typeface="Ubuntu"/>
              <a:sym typeface="Ubuntu"/>
            </a:endParaRPr>
          </a:p>
        </p:txBody>
      </p:sp>
      <p:cxnSp>
        <p:nvCxnSpPr>
          <p:cNvPr id="529" name="Google Shape;529;p37"/>
          <p:cNvCxnSpPr>
            <a:stCxn id="524" idx="4"/>
            <a:endCxn id="526" idx="7"/>
          </p:cNvCxnSpPr>
          <p:nvPr/>
        </p:nvCxnSpPr>
        <p:spPr>
          <a:xfrm flipH="1">
            <a:off x="7729548" y="1373109"/>
            <a:ext cx="1222500" cy="713700"/>
          </a:xfrm>
          <a:prstGeom prst="straightConnector1">
            <a:avLst/>
          </a:prstGeom>
          <a:noFill/>
          <a:ln cap="flat" cmpd="sng" w="28575">
            <a:solidFill>
              <a:srgbClr val="44546A"/>
            </a:solidFill>
            <a:prstDash val="solid"/>
            <a:round/>
            <a:headEnd len="sm" w="sm" type="none"/>
            <a:tailEnd len="lg" w="lg" type="stealth"/>
          </a:ln>
        </p:spPr>
      </p:cxnSp>
      <p:cxnSp>
        <p:nvCxnSpPr>
          <p:cNvPr id="530" name="Google Shape;530;p37"/>
          <p:cNvCxnSpPr>
            <a:stCxn id="524" idx="4"/>
            <a:endCxn id="527" idx="0"/>
          </p:cNvCxnSpPr>
          <p:nvPr/>
        </p:nvCxnSpPr>
        <p:spPr>
          <a:xfrm>
            <a:off x="8952048" y="1373109"/>
            <a:ext cx="0" cy="1643100"/>
          </a:xfrm>
          <a:prstGeom prst="straightConnector1">
            <a:avLst/>
          </a:prstGeom>
          <a:noFill/>
          <a:ln cap="flat" cmpd="sng" w="28575">
            <a:solidFill>
              <a:srgbClr val="44546A"/>
            </a:solidFill>
            <a:prstDash val="solid"/>
            <a:round/>
            <a:headEnd len="sm" w="sm" type="none"/>
            <a:tailEnd len="lg" w="lg" type="stealth"/>
          </a:ln>
        </p:spPr>
      </p:cxnSp>
      <p:cxnSp>
        <p:nvCxnSpPr>
          <p:cNvPr id="531" name="Google Shape;531;p37"/>
          <p:cNvCxnSpPr>
            <a:stCxn id="524" idx="4"/>
            <a:endCxn id="528" idx="1"/>
          </p:cNvCxnSpPr>
          <p:nvPr/>
        </p:nvCxnSpPr>
        <p:spPr>
          <a:xfrm>
            <a:off x="8952048" y="1373109"/>
            <a:ext cx="1377600" cy="713700"/>
          </a:xfrm>
          <a:prstGeom prst="straightConnector1">
            <a:avLst/>
          </a:prstGeom>
          <a:noFill/>
          <a:ln cap="flat" cmpd="sng" w="28575">
            <a:solidFill>
              <a:srgbClr val="44546A"/>
            </a:solidFill>
            <a:prstDash val="solid"/>
            <a:round/>
            <a:headEnd len="sm" w="sm" type="none"/>
            <a:tailEnd len="lg" w="lg" type="stealth"/>
          </a:ln>
        </p:spPr>
      </p:cxnSp>
      <p:pic>
        <p:nvPicPr>
          <p:cNvPr id="532" name="Google Shape;532;p37"/>
          <p:cNvPicPr preferRelativeResize="0"/>
          <p:nvPr/>
        </p:nvPicPr>
        <p:blipFill rotWithShape="1">
          <a:blip r:embed="rId4">
            <a:alphaModFix/>
          </a:blip>
          <a:srcRect b="0" l="0" r="0" t="0"/>
          <a:stretch/>
        </p:blipFill>
        <p:spPr>
          <a:xfrm>
            <a:off x="7423688" y="1870037"/>
            <a:ext cx="586095" cy="268735"/>
          </a:xfrm>
          <a:prstGeom prst="rect">
            <a:avLst/>
          </a:prstGeom>
          <a:noFill/>
          <a:ln>
            <a:noFill/>
          </a:ln>
        </p:spPr>
      </p:pic>
      <p:pic>
        <p:nvPicPr>
          <p:cNvPr id="533" name="Google Shape;533;p37"/>
          <p:cNvPicPr preferRelativeResize="0"/>
          <p:nvPr/>
        </p:nvPicPr>
        <p:blipFill rotWithShape="1">
          <a:blip r:embed="rId4">
            <a:alphaModFix/>
          </a:blip>
          <a:srcRect b="0" l="0" r="0" t="0"/>
          <a:stretch/>
        </p:blipFill>
        <p:spPr>
          <a:xfrm>
            <a:off x="11374782" y="1870037"/>
            <a:ext cx="586095" cy="268735"/>
          </a:xfrm>
          <a:prstGeom prst="rect">
            <a:avLst/>
          </a:prstGeom>
          <a:noFill/>
          <a:ln>
            <a:noFill/>
          </a:ln>
        </p:spPr>
      </p:pic>
      <p:pic>
        <p:nvPicPr>
          <p:cNvPr id="534" name="Google Shape;534;p37"/>
          <p:cNvPicPr preferRelativeResize="0"/>
          <p:nvPr/>
        </p:nvPicPr>
        <p:blipFill rotWithShape="1">
          <a:blip r:embed="rId4">
            <a:alphaModFix/>
          </a:blip>
          <a:srcRect b="0" l="0" r="0" t="0"/>
          <a:stretch/>
        </p:blipFill>
        <p:spPr>
          <a:xfrm>
            <a:off x="9322887" y="2890635"/>
            <a:ext cx="586095" cy="268735"/>
          </a:xfrm>
          <a:prstGeom prst="rect">
            <a:avLst/>
          </a:prstGeom>
          <a:noFill/>
          <a:ln>
            <a:noFill/>
          </a:ln>
        </p:spPr>
      </p:pic>
      <p:sp>
        <p:nvSpPr>
          <p:cNvPr id="535" name="Google Shape;535;p37"/>
          <p:cNvSpPr/>
          <p:nvPr/>
        </p:nvSpPr>
        <p:spPr>
          <a:xfrm>
            <a:off x="8017075" y="4235425"/>
            <a:ext cx="3197700" cy="1701600"/>
          </a:xfrm>
          <a:prstGeom prst="roundRect">
            <a:avLst>
              <a:gd fmla="val 16667" name="adj"/>
            </a:avLst>
          </a:prstGeom>
          <a:solidFill>
            <a:srgbClr val="88D1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900">
                <a:latin typeface="Calibri"/>
                <a:ea typeface="Calibri"/>
                <a:cs typeface="Calibri"/>
                <a:sym typeface="Calibri"/>
              </a:rPr>
              <a:t>Most likely solution is </a:t>
            </a:r>
            <a:r>
              <a:rPr lang="en-IE" sz="1900">
                <a:latin typeface="Calibri"/>
                <a:ea typeface="Calibri"/>
                <a:cs typeface="Calibri"/>
                <a:sym typeface="Calibri"/>
              </a:rPr>
              <a:t>useful</a:t>
            </a:r>
            <a:r>
              <a:rPr lang="en-IE" sz="1900">
                <a:latin typeface="Calibri"/>
                <a:ea typeface="Calibri"/>
                <a:cs typeface="Calibri"/>
                <a:sym typeface="Calibri"/>
              </a:rPr>
              <a:t> for many tasks such as spelling correction or machine translation</a:t>
            </a:r>
            <a:endParaRPr sz="19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8"/>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N-gram approximation</a:t>
            </a:r>
            <a:endParaRPr b="0" i="0" sz="4400" u="none" cap="none" strike="noStrike">
              <a:solidFill>
                <a:srgbClr val="75114A"/>
              </a:solidFill>
              <a:latin typeface="Calibri"/>
              <a:ea typeface="Calibri"/>
              <a:cs typeface="Calibri"/>
              <a:sym typeface="Calibri"/>
            </a:endParaRPr>
          </a:p>
        </p:txBody>
      </p:sp>
      <p:sp>
        <p:nvSpPr>
          <p:cNvPr id="542" name="Google Shape;542;p38"/>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0" lvl="0" marL="127000" marR="0" rtl="0" algn="l">
              <a:lnSpc>
                <a:spcPct val="90000"/>
              </a:lnSpc>
              <a:spcBef>
                <a:spcPts val="600"/>
              </a:spcBef>
              <a:spcAft>
                <a:spcPts val="600"/>
              </a:spcAft>
              <a:buClr>
                <a:srgbClr val="3F3F3F"/>
              </a:buClr>
              <a:buSzPts val="2800"/>
              <a:buFont typeface="Arial"/>
              <a:buNone/>
            </a:pPr>
            <a:r>
              <a:rPr lang="en-IE" sz="2400"/>
              <a:t>Estimate of the probability of a sequence of words can be efficiently acquired using a n-gram model </a:t>
            </a:r>
            <a:endParaRPr b="0" i="0" sz="2400" u="none" cap="none" strike="noStrike">
              <a:solidFill>
                <a:srgbClr val="3F3F3F"/>
              </a:solidFill>
              <a:latin typeface="Calibri"/>
              <a:ea typeface="Calibri"/>
              <a:cs typeface="Calibri"/>
              <a:sym typeface="Calibri"/>
            </a:endParaRPr>
          </a:p>
        </p:txBody>
      </p:sp>
      <p:pic>
        <p:nvPicPr>
          <p:cNvPr id="543" name="Google Shape;543;p38"/>
          <p:cNvPicPr preferRelativeResize="0"/>
          <p:nvPr/>
        </p:nvPicPr>
        <p:blipFill rotWithShape="1">
          <a:blip r:embed="rId3">
            <a:alphaModFix/>
          </a:blip>
          <a:srcRect b="0" l="0" r="0" t="0"/>
          <a:stretch/>
        </p:blipFill>
        <p:spPr>
          <a:xfrm>
            <a:off x="1991544" y="3204460"/>
            <a:ext cx="6974928" cy="728841"/>
          </a:xfrm>
          <a:prstGeom prst="rect">
            <a:avLst/>
          </a:prstGeom>
          <a:noFill/>
          <a:ln>
            <a:noFill/>
          </a:ln>
        </p:spPr>
      </p:pic>
      <p:grpSp>
        <p:nvGrpSpPr>
          <p:cNvPr id="544" name="Google Shape;544;p38"/>
          <p:cNvGrpSpPr/>
          <p:nvPr/>
        </p:nvGrpSpPr>
        <p:grpSpPr>
          <a:xfrm>
            <a:off x="6876928" y="4007129"/>
            <a:ext cx="3178200" cy="1798123"/>
            <a:chOff x="5352600" y="4133825"/>
            <a:chExt cx="3178200" cy="1958100"/>
          </a:xfrm>
        </p:grpSpPr>
        <p:sp>
          <p:nvSpPr>
            <p:cNvPr id="545" name="Google Shape;545;p38"/>
            <p:cNvSpPr/>
            <p:nvPr/>
          </p:nvSpPr>
          <p:spPr>
            <a:xfrm>
              <a:off x="5352600" y="4910525"/>
              <a:ext cx="3178200" cy="118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E" sz="2000" u="none" cap="none" strike="noStrike">
                  <a:solidFill>
                    <a:srgbClr val="000000"/>
                  </a:solidFill>
                  <a:latin typeface="Ubuntu"/>
                  <a:ea typeface="Ubuntu"/>
                  <a:cs typeface="Ubuntu"/>
                  <a:sym typeface="Ubuntu"/>
                </a:rPr>
                <a:t>Look back only </a:t>
              </a:r>
              <a:r>
                <a:rPr b="0" i="1" lang="en-IE" sz="2000" u="none" cap="none" strike="noStrike">
                  <a:solidFill>
                    <a:srgbClr val="000000"/>
                  </a:solidFill>
                  <a:latin typeface="Ubuntu"/>
                  <a:ea typeface="Ubuntu"/>
                  <a:cs typeface="Ubuntu"/>
                  <a:sym typeface="Ubuntu"/>
                </a:rPr>
                <a:t>m - 1</a:t>
              </a:r>
              <a:r>
                <a:rPr b="0" i="0" lang="en-IE" sz="2000" u="none" cap="none" strike="noStrike">
                  <a:solidFill>
                    <a:srgbClr val="000000"/>
                  </a:solidFill>
                  <a:latin typeface="Ubuntu"/>
                  <a:ea typeface="Ubuntu"/>
                  <a:cs typeface="Ubuntu"/>
                  <a:sym typeface="Ubuntu"/>
                </a:rPr>
                <a:t> words</a:t>
              </a:r>
              <a:endParaRPr b="0" i="0" sz="2000" u="none" cap="none" strike="noStrike">
                <a:solidFill>
                  <a:srgbClr val="000000"/>
                </a:solidFill>
                <a:latin typeface="Ubuntu"/>
                <a:ea typeface="Ubuntu"/>
                <a:cs typeface="Ubuntu"/>
                <a:sym typeface="Ubuntu"/>
              </a:endParaRPr>
            </a:p>
          </p:txBody>
        </p:sp>
        <p:cxnSp>
          <p:nvCxnSpPr>
            <p:cNvPr id="546" name="Google Shape;546;p38"/>
            <p:cNvCxnSpPr>
              <a:stCxn id="545" idx="0"/>
            </p:cNvCxnSpPr>
            <p:nvPr/>
          </p:nvCxnSpPr>
          <p:spPr>
            <a:xfrm rot="10800000">
              <a:off x="6487500" y="4133825"/>
              <a:ext cx="454200" cy="776700"/>
            </a:xfrm>
            <a:prstGeom prst="straightConnector1">
              <a:avLst/>
            </a:prstGeom>
            <a:noFill/>
            <a:ln cap="flat" cmpd="sng" w="28575">
              <a:solidFill>
                <a:schemeClr val="dk2"/>
              </a:solidFill>
              <a:prstDash val="solid"/>
              <a:round/>
              <a:headEnd len="sm" w="sm" type="none"/>
              <a:tailEnd len="lg" w="lg" type="stealth"/>
            </a:ln>
          </p:spPr>
        </p:cxn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9"/>
          <p:cNvSpPr txBox="1"/>
          <p:nvPr>
            <p:ph type="title"/>
          </p:nvPr>
        </p:nvSpPr>
        <p:spPr>
          <a:xfrm>
            <a:off x="1117600" y="365125"/>
            <a:ext cx="14020800" cy="1325400"/>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75114A"/>
              </a:buClr>
              <a:buSzPts val="3700"/>
              <a:buFont typeface="Calibri"/>
              <a:buNone/>
            </a:pPr>
            <a:r>
              <a:rPr b="0" i="0" lang="en-IE" sz="3700" u="none" cap="none" strike="noStrike">
                <a:solidFill>
                  <a:srgbClr val="75114A"/>
                </a:solidFill>
                <a:latin typeface="Calibri"/>
                <a:ea typeface="Calibri"/>
                <a:cs typeface="Calibri"/>
                <a:sym typeface="Calibri"/>
              </a:rPr>
              <a:t>Hidden Markov Model</a:t>
            </a:r>
            <a:endParaRPr b="0" i="0" sz="3700" u="none" cap="none" strike="noStrike">
              <a:solidFill>
                <a:srgbClr val="75114A"/>
              </a:solidFill>
              <a:latin typeface="Calibri"/>
              <a:ea typeface="Calibri"/>
              <a:cs typeface="Calibri"/>
              <a:sym typeface="Calibri"/>
            </a:endParaRPr>
          </a:p>
        </p:txBody>
      </p:sp>
      <p:sp>
        <p:nvSpPr>
          <p:cNvPr id="553" name="Google Shape;553;p39"/>
          <p:cNvSpPr txBox="1"/>
          <p:nvPr>
            <p:ph idx="1" type="body"/>
          </p:nvPr>
        </p:nvSpPr>
        <p:spPr>
          <a:xfrm>
            <a:off x="229375" y="1404875"/>
            <a:ext cx="4286400" cy="3813300"/>
          </a:xfrm>
          <a:prstGeom prst="rect">
            <a:avLst/>
          </a:prstGeom>
          <a:noFill/>
          <a:ln>
            <a:noFill/>
          </a:ln>
        </p:spPr>
        <p:txBody>
          <a:bodyPr anchorCtr="0" anchor="t" bIns="76200" lIns="76200" spcFirstLastPara="1" rIns="76200" wrap="square" tIns="76200">
            <a:noAutofit/>
          </a:bodyPr>
          <a:lstStyle/>
          <a:p>
            <a:pPr indent="-190500" lvl="0" marL="292100" marR="0" rtl="0" algn="ctr">
              <a:lnSpc>
                <a:spcPct val="90000"/>
              </a:lnSpc>
              <a:spcBef>
                <a:spcPts val="400"/>
              </a:spcBef>
              <a:spcAft>
                <a:spcPts val="0"/>
              </a:spcAft>
              <a:buClr>
                <a:srgbClr val="3F3F3F"/>
              </a:buClr>
              <a:buSzPts val="2300"/>
              <a:buFont typeface="Arial"/>
              <a:buNone/>
            </a:pPr>
            <a:r>
              <a:rPr b="1" i="0" lang="en-IE" sz="3100" u="none" cap="none" strike="noStrike">
                <a:solidFill>
                  <a:srgbClr val="000000"/>
                </a:solidFill>
                <a:latin typeface="Calibri"/>
                <a:ea typeface="Calibri"/>
                <a:cs typeface="Calibri"/>
                <a:sym typeface="Calibri"/>
              </a:rPr>
              <a:t>p(w</a:t>
            </a:r>
            <a:r>
              <a:rPr b="1" baseline="-25000" i="0" lang="en-IE" sz="3100" u="none" cap="none" strike="noStrike">
                <a:solidFill>
                  <a:srgbClr val="000000"/>
                </a:solidFill>
                <a:latin typeface="Calibri"/>
                <a:ea typeface="Calibri"/>
                <a:cs typeface="Calibri"/>
                <a:sym typeface="Calibri"/>
              </a:rPr>
              <a:t>1</a:t>
            </a:r>
            <a:r>
              <a:rPr b="1" i="0" lang="en-IE" sz="3100" u="none" cap="none" strike="noStrike">
                <a:solidFill>
                  <a:srgbClr val="000000"/>
                </a:solidFill>
                <a:latin typeface="Calibri"/>
                <a:ea typeface="Calibri"/>
                <a:cs typeface="Calibri"/>
                <a:sym typeface="Calibri"/>
              </a:rPr>
              <a:t>,w</a:t>
            </a:r>
            <a:r>
              <a:rPr b="1" baseline="-25000" i="0" lang="en-IE" sz="3100" u="none" cap="none" strike="noStrike">
                <a:solidFill>
                  <a:srgbClr val="000000"/>
                </a:solidFill>
                <a:latin typeface="Calibri"/>
                <a:ea typeface="Calibri"/>
                <a:cs typeface="Calibri"/>
                <a:sym typeface="Calibri"/>
              </a:rPr>
              <a:t>2</a:t>
            </a:r>
            <a:r>
              <a:rPr b="1" i="0" lang="en-IE" sz="3100" u="none" cap="none" strike="noStrike">
                <a:solidFill>
                  <a:srgbClr val="000000"/>
                </a:solidFill>
                <a:latin typeface="Calibri"/>
                <a:ea typeface="Calibri"/>
                <a:cs typeface="Calibri"/>
                <a:sym typeface="Calibri"/>
              </a:rPr>
              <a:t>,w</a:t>
            </a:r>
            <a:r>
              <a:rPr b="1" baseline="-25000" i="0" lang="en-IE" sz="3100" u="none" cap="none" strike="noStrike">
                <a:solidFill>
                  <a:srgbClr val="000000"/>
                </a:solidFill>
                <a:latin typeface="Calibri"/>
                <a:ea typeface="Calibri"/>
                <a:cs typeface="Calibri"/>
                <a:sym typeface="Calibri"/>
              </a:rPr>
              <a:t>3</a:t>
            </a:r>
            <a:r>
              <a:rPr b="1" i="0" lang="en-IE" sz="3100" u="none" cap="none" strike="noStrike">
                <a:solidFill>
                  <a:srgbClr val="000000"/>
                </a:solidFill>
                <a:latin typeface="Calibri"/>
                <a:ea typeface="Calibri"/>
                <a:cs typeface="Calibri"/>
                <a:sym typeface="Calibri"/>
              </a:rPr>
              <a:t>,t</a:t>
            </a:r>
            <a:r>
              <a:rPr b="1" baseline="-25000" i="0" lang="en-IE" sz="3100" u="none" cap="none" strike="noStrike">
                <a:solidFill>
                  <a:srgbClr val="000000"/>
                </a:solidFill>
                <a:latin typeface="Calibri"/>
                <a:ea typeface="Calibri"/>
                <a:cs typeface="Calibri"/>
                <a:sym typeface="Calibri"/>
              </a:rPr>
              <a:t>1</a:t>
            </a:r>
            <a:r>
              <a:rPr b="1" i="0" lang="en-IE" sz="3100" u="none" cap="none" strike="noStrike">
                <a:solidFill>
                  <a:srgbClr val="000000"/>
                </a:solidFill>
                <a:latin typeface="Calibri"/>
                <a:ea typeface="Calibri"/>
                <a:cs typeface="Calibri"/>
                <a:sym typeface="Calibri"/>
              </a:rPr>
              <a:t>,t</a:t>
            </a:r>
            <a:r>
              <a:rPr b="1" baseline="-25000" i="0" lang="en-IE" sz="3100" u="none" cap="none" strike="noStrike">
                <a:solidFill>
                  <a:srgbClr val="000000"/>
                </a:solidFill>
                <a:latin typeface="Calibri"/>
                <a:ea typeface="Calibri"/>
                <a:cs typeface="Calibri"/>
                <a:sym typeface="Calibri"/>
              </a:rPr>
              <a:t>2</a:t>
            </a:r>
            <a:r>
              <a:rPr b="1" i="0" lang="en-IE" sz="3100" u="none" cap="none" strike="noStrike">
                <a:solidFill>
                  <a:srgbClr val="000000"/>
                </a:solidFill>
                <a:latin typeface="Calibri"/>
                <a:ea typeface="Calibri"/>
                <a:cs typeface="Calibri"/>
                <a:sym typeface="Calibri"/>
              </a:rPr>
              <a:t>,t</a:t>
            </a:r>
            <a:r>
              <a:rPr b="1" baseline="-25000" i="0" lang="en-IE" sz="3100" u="none" cap="none" strike="noStrike">
                <a:solidFill>
                  <a:srgbClr val="000000"/>
                </a:solidFill>
                <a:latin typeface="Calibri"/>
                <a:ea typeface="Calibri"/>
                <a:cs typeface="Calibri"/>
                <a:sym typeface="Calibri"/>
              </a:rPr>
              <a:t>3</a:t>
            </a:r>
            <a:r>
              <a:rPr b="1" i="0" lang="en-IE" sz="3100" u="none" cap="none" strike="noStrike">
                <a:solidFill>
                  <a:srgbClr val="000000"/>
                </a:solidFill>
                <a:latin typeface="Calibri"/>
                <a:ea typeface="Calibri"/>
                <a:cs typeface="Calibri"/>
                <a:sym typeface="Calibri"/>
              </a:rPr>
              <a:t>) ≈</a:t>
            </a:r>
            <a:endParaRPr b="1" i="0" sz="3100" u="none" cap="none" strike="noStrike">
              <a:solidFill>
                <a:srgbClr val="000000"/>
              </a:solidFill>
              <a:latin typeface="Calibri"/>
              <a:ea typeface="Calibri"/>
              <a:cs typeface="Calibri"/>
              <a:sym typeface="Calibri"/>
            </a:endParaRPr>
          </a:p>
          <a:p>
            <a:pPr indent="-190500" lvl="0" marL="292100" marR="0" rtl="0" algn="ctr">
              <a:lnSpc>
                <a:spcPct val="90000"/>
              </a:lnSpc>
              <a:spcBef>
                <a:spcPts val="400"/>
              </a:spcBef>
              <a:spcAft>
                <a:spcPts val="0"/>
              </a:spcAft>
              <a:buClr>
                <a:srgbClr val="3F3F3F"/>
              </a:buClr>
              <a:buSzPts val="2300"/>
              <a:buFont typeface="Arial"/>
              <a:buNone/>
            </a:pPr>
            <a:r>
              <a:rPr b="1" i="0" lang="en-IE" sz="3100" u="none" cap="none" strike="noStrike">
                <a:solidFill>
                  <a:srgbClr val="000000"/>
                </a:solidFill>
                <a:latin typeface="Calibri"/>
                <a:ea typeface="Calibri"/>
                <a:cs typeface="Calibri"/>
                <a:sym typeface="Calibri"/>
              </a:rPr>
              <a:t>p(w</a:t>
            </a:r>
            <a:r>
              <a:rPr b="1" baseline="-25000" i="0" lang="en-IE" sz="3100" u="none" cap="none" strike="noStrike">
                <a:solidFill>
                  <a:srgbClr val="000000"/>
                </a:solidFill>
                <a:latin typeface="Calibri"/>
                <a:ea typeface="Calibri"/>
                <a:cs typeface="Calibri"/>
                <a:sym typeface="Calibri"/>
              </a:rPr>
              <a:t>3</a:t>
            </a:r>
            <a:r>
              <a:rPr b="1" i="0" lang="en-IE" sz="3100" u="none" cap="none" strike="noStrike">
                <a:solidFill>
                  <a:srgbClr val="000000"/>
                </a:solidFill>
                <a:latin typeface="Calibri"/>
                <a:ea typeface="Calibri"/>
                <a:cs typeface="Calibri"/>
                <a:sym typeface="Calibri"/>
              </a:rPr>
              <a:t>|t</a:t>
            </a:r>
            <a:r>
              <a:rPr b="1" baseline="-25000" i="0" lang="en-IE" sz="3100" u="none" cap="none" strike="noStrike">
                <a:solidFill>
                  <a:srgbClr val="000000"/>
                </a:solidFill>
                <a:latin typeface="Calibri"/>
                <a:ea typeface="Calibri"/>
                <a:cs typeface="Calibri"/>
                <a:sym typeface="Calibri"/>
              </a:rPr>
              <a:t>3</a:t>
            </a:r>
            <a:r>
              <a:rPr b="1" i="0" lang="en-IE" sz="3100" u="none" cap="none" strike="noStrike">
                <a:solidFill>
                  <a:srgbClr val="000000"/>
                </a:solidFill>
                <a:latin typeface="Calibri"/>
                <a:ea typeface="Calibri"/>
                <a:cs typeface="Calibri"/>
                <a:sym typeface="Calibri"/>
              </a:rPr>
              <a:t>) ×</a:t>
            </a:r>
            <a:endParaRPr b="1" i="0" sz="3100" u="none" cap="none" strike="noStrike">
              <a:solidFill>
                <a:srgbClr val="000000"/>
              </a:solidFill>
              <a:latin typeface="Calibri"/>
              <a:ea typeface="Calibri"/>
              <a:cs typeface="Calibri"/>
              <a:sym typeface="Calibri"/>
            </a:endParaRPr>
          </a:p>
          <a:p>
            <a:pPr indent="-190500" lvl="0" marL="292100" marR="0" rtl="0" algn="ctr">
              <a:lnSpc>
                <a:spcPct val="90000"/>
              </a:lnSpc>
              <a:spcBef>
                <a:spcPts val="400"/>
              </a:spcBef>
              <a:spcAft>
                <a:spcPts val="0"/>
              </a:spcAft>
              <a:buClr>
                <a:srgbClr val="3F3F3F"/>
              </a:buClr>
              <a:buSzPts val="2300"/>
              <a:buFont typeface="Arial"/>
              <a:buNone/>
            </a:pPr>
            <a:r>
              <a:rPr b="1" i="0" lang="en-IE" sz="3100" u="none" cap="none" strike="noStrike">
                <a:solidFill>
                  <a:srgbClr val="000000"/>
                </a:solidFill>
                <a:latin typeface="Calibri"/>
                <a:ea typeface="Calibri"/>
                <a:cs typeface="Calibri"/>
                <a:sym typeface="Calibri"/>
              </a:rPr>
              <a:t>p(t</a:t>
            </a:r>
            <a:r>
              <a:rPr b="1" baseline="-25000" i="0" lang="en-IE" sz="3100" u="none" cap="none" strike="noStrike">
                <a:solidFill>
                  <a:srgbClr val="000000"/>
                </a:solidFill>
                <a:latin typeface="Calibri"/>
                <a:ea typeface="Calibri"/>
                <a:cs typeface="Calibri"/>
                <a:sym typeface="Calibri"/>
              </a:rPr>
              <a:t>3</a:t>
            </a:r>
            <a:r>
              <a:rPr b="1" i="0" lang="en-IE" sz="3100" u="none" cap="none" strike="noStrike">
                <a:solidFill>
                  <a:srgbClr val="000000"/>
                </a:solidFill>
                <a:latin typeface="Calibri"/>
                <a:ea typeface="Calibri"/>
                <a:cs typeface="Calibri"/>
                <a:sym typeface="Calibri"/>
              </a:rPr>
              <a:t>|t</a:t>
            </a:r>
            <a:r>
              <a:rPr b="1" baseline="-25000" i="0" lang="en-IE" sz="3100" u="none" cap="none" strike="noStrike">
                <a:solidFill>
                  <a:srgbClr val="000000"/>
                </a:solidFill>
                <a:latin typeface="Calibri"/>
                <a:ea typeface="Calibri"/>
                <a:cs typeface="Calibri"/>
                <a:sym typeface="Calibri"/>
              </a:rPr>
              <a:t>2</a:t>
            </a:r>
            <a:r>
              <a:rPr b="1" i="0" lang="en-IE" sz="3100" u="none" cap="none" strike="noStrike">
                <a:solidFill>
                  <a:srgbClr val="000000"/>
                </a:solidFill>
                <a:latin typeface="Calibri"/>
                <a:ea typeface="Calibri"/>
                <a:cs typeface="Calibri"/>
                <a:sym typeface="Calibri"/>
              </a:rPr>
              <a:t>) ×</a:t>
            </a:r>
            <a:endParaRPr b="1" i="0" sz="3100" u="none" cap="none" strike="noStrike">
              <a:solidFill>
                <a:srgbClr val="000000"/>
              </a:solidFill>
              <a:latin typeface="Calibri"/>
              <a:ea typeface="Calibri"/>
              <a:cs typeface="Calibri"/>
              <a:sym typeface="Calibri"/>
            </a:endParaRPr>
          </a:p>
          <a:p>
            <a:pPr indent="-190500" lvl="0" marL="292100" marR="0" rtl="0" algn="ctr">
              <a:lnSpc>
                <a:spcPct val="90000"/>
              </a:lnSpc>
              <a:spcBef>
                <a:spcPts val="400"/>
              </a:spcBef>
              <a:spcAft>
                <a:spcPts val="0"/>
              </a:spcAft>
              <a:buClr>
                <a:srgbClr val="3F3F3F"/>
              </a:buClr>
              <a:buSzPts val="2300"/>
              <a:buFont typeface="Arial"/>
              <a:buNone/>
            </a:pPr>
            <a:r>
              <a:rPr b="1" i="0" lang="en-IE" sz="3100" u="none" cap="none" strike="noStrike">
                <a:solidFill>
                  <a:srgbClr val="000000"/>
                </a:solidFill>
                <a:latin typeface="Calibri"/>
                <a:ea typeface="Calibri"/>
                <a:cs typeface="Calibri"/>
                <a:sym typeface="Calibri"/>
              </a:rPr>
              <a:t>p(w</a:t>
            </a:r>
            <a:r>
              <a:rPr b="1" baseline="-25000" i="0" lang="en-IE" sz="3100" u="none" cap="none" strike="noStrike">
                <a:solidFill>
                  <a:srgbClr val="000000"/>
                </a:solidFill>
                <a:latin typeface="Calibri"/>
                <a:ea typeface="Calibri"/>
                <a:cs typeface="Calibri"/>
                <a:sym typeface="Calibri"/>
              </a:rPr>
              <a:t>2</a:t>
            </a:r>
            <a:r>
              <a:rPr b="1" i="0" lang="en-IE" sz="3100" u="none" cap="none" strike="noStrike">
                <a:solidFill>
                  <a:srgbClr val="000000"/>
                </a:solidFill>
                <a:latin typeface="Calibri"/>
                <a:ea typeface="Calibri"/>
                <a:cs typeface="Calibri"/>
                <a:sym typeface="Calibri"/>
              </a:rPr>
              <a:t>|t</a:t>
            </a:r>
            <a:r>
              <a:rPr b="1" baseline="-25000" i="0" lang="en-IE" sz="3100" u="none" cap="none" strike="noStrike">
                <a:solidFill>
                  <a:srgbClr val="000000"/>
                </a:solidFill>
                <a:latin typeface="Calibri"/>
                <a:ea typeface="Calibri"/>
                <a:cs typeface="Calibri"/>
                <a:sym typeface="Calibri"/>
              </a:rPr>
              <a:t>2</a:t>
            </a:r>
            <a:r>
              <a:rPr b="1" i="0" lang="en-IE" sz="3100" u="none" cap="none" strike="noStrike">
                <a:solidFill>
                  <a:srgbClr val="000000"/>
                </a:solidFill>
                <a:latin typeface="Calibri"/>
                <a:ea typeface="Calibri"/>
                <a:cs typeface="Calibri"/>
                <a:sym typeface="Calibri"/>
              </a:rPr>
              <a:t>) ×</a:t>
            </a:r>
            <a:endParaRPr b="1" i="0" sz="3100" u="none" cap="none" strike="noStrike">
              <a:solidFill>
                <a:srgbClr val="000000"/>
              </a:solidFill>
              <a:latin typeface="Calibri"/>
              <a:ea typeface="Calibri"/>
              <a:cs typeface="Calibri"/>
              <a:sym typeface="Calibri"/>
            </a:endParaRPr>
          </a:p>
          <a:p>
            <a:pPr indent="-190500" lvl="0" marL="292100" marR="0" rtl="0" algn="ctr">
              <a:lnSpc>
                <a:spcPct val="90000"/>
              </a:lnSpc>
              <a:spcBef>
                <a:spcPts val="400"/>
              </a:spcBef>
              <a:spcAft>
                <a:spcPts val="0"/>
              </a:spcAft>
              <a:buClr>
                <a:srgbClr val="3F3F3F"/>
              </a:buClr>
              <a:buSzPts val="2300"/>
              <a:buFont typeface="Arial"/>
              <a:buNone/>
            </a:pPr>
            <a:r>
              <a:rPr b="1" i="0" lang="en-IE" sz="3100" u="none" cap="none" strike="noStrike">
                <a:solidFill>
                  <a:srgbClr val="000000"/>
                </a:solidFill>
                <a:latin typeface="Calibri"/>
                <a:ea typeface="Calibri"/>
                <a:cs typeface="Calibri"/>
                <a:sym typeface="Calibri"/>
              </a:rPr>
              <a:t>p(t</a:t>
            </a:r>
            <a:r>
              <a:rPr b="1" baseline="-25000" i="0" lang="en-IE" sz="3100" u="none" cap="none" strike="noStrike">
                <a:solidFill>
                  <a:srgbClr val="000000"/>
                </a:solidFill>
                <a:latin typeface="Calibri"/>
                <a:ea typeface="Calibri"/>
                <a:cs typeface="Calibri"/>
                <a:sym typeface="Calibri"/>
              </a:rPr>
              <a:t>2</a:t>
            </a:r>
            <a:r>
              <a:rPr b="1" i="0" lang="en-IE" sz="3100" u="none" cap="none" strike="noStrike">
                <a:solidFill>
                  <a:srgbClr val="000000"/>
                </a:solidFill>
                <a:latin typeface="Calibri"/>
                <a:ea typeface="Calibri"/>
                <a:cs typeface="Calibri"/>
                <a:sym typeface="Calibri"/>
              </a:rPr>
              <a:t>|t</a:t>
            </a:r>
            <a:r>
              <a:rPr b="1" baseline="-25000" i="0" lang="en-IE" sz="3100" u="none" cap="none" strike="noStrike">
                <a:solidFill>
                  <a:srgbClr val="000000"/>
                </a:solidFill>
                <a:latin typeface="Calibri"/>
                <a:ea typeface="Calibri"/>
                <a:cs typeface="Calibri"/>
                <a:sym typeface="Calibri"/>
              </a:rPr>
              <a:t>1</a:t>
            </a:r>
            <a:r>
              <a:rPr b="1" i="0" lang="en-IE" sz="3100" u="none" cap="none" strike="noStrike">
                <a:solidFill>
                  <a:srgbClr val="000000"/>
                </a:solidFill>
                <a:latin typeface="Calibri"/>
                <a:ea typeface="Calibri"/>
                <a:cs typeface="Calibri"/>
                <a:sym typeface="Calibri"/>
              </a:rPr>
              <a:t>) ×</a:t>
            </a:r>
            <a:endParaRPr b="1" i="0" sz="3100" u="none" cap="none" strike="noStrike">
              <a:solidFill>
                <a:srgbClr val="000000"/>
              </a:solidFill>
              <a:latin typeface="Calibri"/>
              <a:ea typeface="Calibri"/>
              <a:cs typeface="Calibri"/>
              <a:sym typeface="Calibri"/>
            </a:endParaRPr>
          </a:p>
          <a:p>
            <a:pPr indent="-190500" lvl="0" marL="292100" marR="0" rtl="0" algn="ctr">
              <a:lnSpc>
                <a:spcPct val="90000"/>
              </a:lnSpc>
              <a:spcBef>
                <a:spcPts val="400"/>
              </a:spcBef>
              <a:spcAft>
                <a:spcPts val="0"/>
              </a:spcAft>
              <a:buClr>
                <a:srgbClr val="3F3F3F"/>
              </a:buClr>
              <a:buSzPts val="2300"/>
              <a:buFont typeface="Arial"/>
              <a:buNone/>
            </a:pPr>
            <a:r>
              <a:rPr b="1" i="0" lang="en-IE" sz="3100" u="none" cap="none" strike="noStrike">
                <a:solidFill>
                  <a:srgbClr val="000000"/>
                </a:solidFill>
                <a:latin typeface="Calibri"/>
                <a:ea typeface="Calibri"/>
                <a:cs typeface="Calibri"/>
                <a:sym typeface="Calibri"/>
              </a:rPr>
              <a:t>p(w</a:t>
            </a:r>
            <a:r>
              <a:rPr b="1" baseline="-25000" i="0" lang="en-IE" sz="3100" u="none" cap="none" strike="noStrike">
                <a:solidFill>
                  <a:srgbClr val="000000"/>
                </a:solidFill>
                <a:latin typeface="Calibri"/>
                <a:ea typeface="Calibri"/>
                <a:cs typeface="Calibri"/>
                <a:sym typeface="Calibri"/>
              </a:rPr>
              <a:t>1</a:t>
            </a:r>
            <a:r>
              <a:rPr b="1" i="0" lang="en-IE" sz="3100" u="none" cap="none" strike="noStrike">
                <a:solidFill>
                  <a:srgbClr val="000000"/>
                </a:solidFill>
                <a:latin typeface="Calibri"/>
                <a:ea typeface="Calibri"/>
                <a:cs typeface="Calibri"/>
                <a:sym typeface="Calibri"/>
              </a:rPr>
              <a:t>|t</a:t>
            </a:r>
            <a:r>
              <a:rPr b="1" baseline="-25000" i="0" lang="en-IE" sz="3100" u="none" cap="none" strike="noStrike">
                <a:solidFill>
                  <a:srgbClr val="000000"/>
                </a:solidFill>
                <a:latin typeface="Calibri"/>
                <a:ea typeface="Calibri"/>
                <a:cs typeface="Calibri"/>
                <a:sym typeface="Calibri"/>
              </a:rPr>
              <a:t>1</a:t>
            </a:r>
            <a:r>
              <a:rPr b="1" i="0" lang="en-IE" sz="3100" u="none" cap="none" strike="noStrike">
                <a:solidFill>
                  <a:srgbClr val="000000"/>
                </a:solidFill>
                <a:latin typeface="Calibri"/>
                <a:ea typeface="Calibri"/>
                <a:cs typeface="Calibri"/>
                <a:sym typeface="Calibri"/>
              </a:rPr>
              <a:t>) ×</a:t>
            </a:r>
            <a:endParaRPr b="1" i="0" sz="3100" u="none" cap="none" strike="noStrike">
              <a:solidFill>
                <a:srgbClr val="000000"/>
              </a:solidFill>
              <a:latin typeface="Calibri"/>
              <a:ea typeface="Calibri"/>
              <a:cs typeface="Calibri"/>
              <a:sym typeface="Calibri"/>
            </a:endParaRPr>
          </a:p>
          <a:p>
            <a:pPr indent="-190500" lvl="0" marL="292100" marR="0" rtl="0" algn="ctr">
              <a:lnSpc>
                <a:spcPct val="90000"/>
              </a:lnSpc>
              <a:spcBef>
                <a:spcPts val="400"/>
              </a:spcBef>
              <a:spcAft>
                <a:spcPts val="0"/>
              </a:spcAft>
              <a:buClr>
                <a:srgbClr val="3F3F3F"/>
              </a:buClr>
              <a:buSzPts val="2300"/>
              <a:buFont typeface="Arial"/>
              <a:buNone/>
            </a:pPr>
            <a:r>
              <a:rPr b="1" i="0" lang="en-IE" sz="3100" u="none" cap="none" strike="noStrike">
                <a:solidFill>
                  <a:srgbClr val="000000"/>
                </a:solidFill>
                <a:latin typeface="Calibri"/>
                <a:ea typeface="Calibri"/>
                <a:cs typeface="Calibri"/>
                <a:sym typeface="Calibri"/>
              </a:rPr>
              <a:t>p(t</a:t>
            </a:r>
            <a:r>
              <a:rPr b="1" baseline="-25000" i="0" lang="en-IE" sz="3100" u="none" cap="none" strike="noStrike">
                <a:solidFill>
                  <a:srgbClr val="000000"/>
                </a:solidFill>
                <a:latin typeface="Calibri"/>
                <a:ea typeface="Calibri"/>
                <a:cs typeface="Calibri"/>
                <a:sym typeface="Calibri"/>
              </a:rPr>
              <a:t>1</a:t>
            </a:r>
            <a:r>
              <a:rPr b="1" i="0" lang="en-IE" sz="3100" u="none" cap="none" strike="noStrike">
                <a:solidFill>
                  <a:srgbClr val="000000"/>
                </a:solidFill>
                <a:latin typeface="Calibri"/>
                <a:ea typeface="Calibri"/>
                <a:cs typeface="Calibri"/>
                <a:sym typeface="Calibri"/>
              </a:rPr>
              <a:t>)</a:t>
            </a:r>
            <a:endParaRPr b="1" i="0" sz="3100" u="none" cap="none" strike="noStrike">
              <a:solidFill>
                <a:srgbClr val="000000"/>
              </a:solidFill>
              <a:latin typeface="Calibri"/>
              <a:ea typeface="Calibri"/>
              <a:cs typeface="Calibri"/>
              <a:sym typeface="Calibri"/>
            </a:endParaRPr>
          </a:p>
        </p:txBody>
      </p:sp>
      <p:sp>
        <p:nvSpPr>
          <p:cNvPr id="554" name="Google Shape;554;p39"/>
          <p:cNvSpPr/>
          <p:nvPr/>
        </p:nvSpPr>
        <p:spPr>
          <a:xfrm>
            <a:off x="3464000" y="3251453"/>
            <a:ext cx="1093500" cy="9078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0</a:t>
            </a:r>
            <a:endParaRPr b="0" baseline="-25000" i="0" sz="2500" u="none" cap="none" strike="noStrike">
              <a:solidFill>
                <a:srgbClr val="000000"/>
              </a:solidFill>
              <a:latin typeface="Ubuntu"/>
              <a:ea typeface="Ubuntu"/>
              <a:cs typeface="Ubuntu"/>
              <a:sym typeface="Ubuntu"/>
            </a:endParaRPr>
          </a:p>
        </p:txBody>
      </p:sp>
      <p:sp>
        <p:nvSpPr>
          <p:cNvPr id="555" name="Google Shape;555;p39"/>
          <p:cNvSpPr/>
          <p:nvPr/>
        </p:nvSpPr>
        <p:spPr>
          <a:xfrm>
            <a:off x="5928846" y="3251453"/>
            <a:ext cx="1093500" cy="9078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1</a:t>
            </a:r>
            <a:endParaRPr b="0" baseline="-25000" i="0" sz="2500" u="none" cap="none" strike="noStrike">
              <a:solidFill>
                <a:srgbClr val="000000"/>
              </a:solidFill>
              <a:latin typeface="Ubuntu"/>
              <a:ea typeface="Ubuntu"/>
              <a:cs typeface="Ubuntu"/>
              <a:sym typeface="Ubuntu"/>
            </a:endParaRPr>
          </a:p>
        </p:txBody>
      </p:sp>
      <p:sp>
        <p:nvSpPr>
          <p:cNvPr id="556" name="Google Shape;556;p39"/>
          <p:cNvSpPr/>
          <p:nvPr/>
        </p:nvSpPr>
        <p:spPr>
          <a:xfrm>
            <a:off x="8393691" y="3251453"/>
            <a:ext cx="1093500" cy="9078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2</a:t>
            </a:r>
            <a:endParaRPr b="0" baseline="-25000" i="0" sz="2500" u="none" cap="none" strike="noStrike">
              <a:solidFill>
                <a:srgbClr val="000000"/>
              </a:solidFill>
              <a:latin typeface="Ubuntu"/>
              <a:ea typeface="Ubuntu"/>
              <a:cs typeface="Ubuntu"/>
              <a:sym typeface="Ubuntu"/>
            </a:endParaRPr>
          </a:p>
        </p:txBody>
      </p:sp>
      <p:sp>
        <p:nvSpPr>
          <p:cNvPr id="557" name="Google Shape;557;p39"/>
          <p:cNvSpPr/>
          <p:nvPr/>
        </p:nvSpPr>
        <p:spPr>
          <a:xfrm>
            <a:off x="10952093" y="3251453"/>
            <a:ext cx="1093500" cy="9078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3</a:t>
            </a:r>
            <a:endParaRPr b="0" baseline="-25000" i="0" sz="2500" u="none" cap="none" strike="noStrike">
              <a:solidFill>
                <a:srgbClr val="000000"/>
              </a:solidFill>
              <a:latin typeface="Ubuntu"/>
              <a:ea typeface="Ubuntu"/>
              <a:cs typeface="Ubuntu"/>
              <a:sym typeface="Ubuntu"/>
            </a:endParaRPr>
          </a:p>
        </p:txBody>
      </p:sp>
      <p:sp>
        <p:nvSpPr>
          <p:cNvPr id="558" name="Google Shape;558;p39"/>
          <p:cNvSpPr/>
          <p:nvPr/>
        </p:nvSpPr>
        <p:spPr>
          <a:xfrm>
            <a:off x="5928846" y="5004859"/>
            <a:ext cx="1093500" cy="9078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w</a:t>
            </a:r>
            <a:r>
              <a:rPr b="0" baseline="-25000" i="0" lang="en-IE" sz="2500" u="none" cap="none" strike="noStrike">
                <a:solidFill>
                  <a:srgbClr val="000000"/>
                </a:solidFill>
                <a:latin typeface="Ubuntu"/>
                <a:ea typeface="Ubuntu"/>
                <a:cs typeface="Ubuntu"/>
                <a:sym typeface="Ubuntu"/>
              </a:rPr>
              <a:t>1</a:t>
            </a:r>
            <a:endParaRPr b="0" baseline="-25000" i="0" sz="2500" u="none" cap="none" strike="noStrike">
              <a:solidFill>
                <a:srgbClr val="000000"/>
              </a:solidFill>
              <a:latin typeface="Ubuntu"/>
              <a:ea typeface="Ubuntu"/>
              <a:cs typeface="Ubuntu"/>
              <a:sym typeface="Ubuntu"/>
            </a:endParaRPr>
          </a:p>
        </p:txBody>
      </p:sp>
      <p:sp>
        <p:nvSpPr>
          <p:cNvPr id="559" name="Google Shape;559;p39"/>
          <p:cNvSpPr/>
          <p:nvPr/>
        </p:nvSpPr>
        <p:spPr>
          <a:xfrm>
            <a:off x="8393677" y="5004859"/>
            <a:ext cx="1093500" cy="9078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w</a:t>
            </a:r>
            <a:r>
              <a:rPr b="0" baseline="-25000" i="0" lang="en-IE" sz="2500" u="none" cap="none" strike="noStrike">
                <a:solidFill>
                  <a:srgbClr val="000000"/>
                </a:solidFill>
                <a:latin typeface="Ubuntu"/>
                <a:ea typeface="Ubuntu"/>
                <a:cs typeface="Ubuntu"/>
                <a:sym typeface="Ubuntu"/>
              </a:rPr>
              <a:t>2</a:t>
            </a:r>
            <a:endParaRPr b="0" baseline="-25000" i="0" sz="2500" u="none" cap="none" strike="noStrike">
              <a:solidFill>
                <a:srgbClr val="000000"/>
              </a:solidFill>
              <a:latin typeface="Ubuntu"/>
              <a:ea typeface="Ubuntu"/>
              <a:cs typeface="Ubuntu"/>
              <a:sym typeface="Ubuntu"/>
            </a:endParaRPr>
          </a:p>
        </p:txBody>
      </p:sp>
      <p:sp>
        <p:nvSpPr>
          <p:cNvPr id="560" name="Google Shape;560;p39"/>
          <p:cNvSpPr/>
          <p:nvPr/>
        </p:nvSpPr>
        <p:spPr>
          <a:xfrm>
            <a:off x="10952079" y="5004859"/>
            <a:ext cx="1093500" cy="9078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w</a:t>
            </a:r>
            <a:r>
              <a:rPr b="0" baseline="-25000" i="0" lang="en-IE" sz="2500" u="none" cap="none" strike="noStrike">
                <a:solidFill>
                  <a:srgbClr val="000000"/>
                </a:solidFill>
                <a:latin typeface="Ubuntu"/>
                <a:ea typeface="Ubuntu"/>
                <a:cs typeface="Ubuntu"/>
                <a:sym typeface="Ubuntu"/>
              </a:rPr>
              <a:t>3</a:t>
            </a:r>
            <a:endParaRPr b="0" baseline="-25000" i="0" sz="2500" u="none" cap="none" strike="noStrike">
              <a:solidFill>
                <a:srgbClr val="000000"/>
              </a:solidFill>
              <a:latin typeface="Ubuntu"/>
              <a:ea typeface="Ubuntu"/>
              <a:cs typeface="Ubuntu"/>
              <a:sym typeface="Ubuntu"/>
            </a:endParaRPr>
          </a:p>
        </p:txBody>
      </p:sp>
      <p:cxnSp>
        <p:nvCxnSpPr>
          <p:cNvPr id="561" name="Google Shape;561;p39"/>
          <p:cNvCxnSpPr>
            <a:stCxn id="554" idx="6"/>
            <a:endCxn id="555" idx="2"/>
          </p:cNvCxnSpPr>
          <p:nvPr/>
        </p:nvCxnSpPr>
        <p:spPr>
          <a:xfrm>
            <a:off x="4557500" y="3705353"/>
            <a:ext cx="1371300" cy="0"/>
          </a:xfrm>
          <a:prstGeom prst="straightConnector1">
            <a:avLst/>
          </a:prstGeom>
          <a:noFill/>
          <a:ln cap="flat" cmpd="sng" w="28575">
            <a:solidFill>
              <a:srgbClr val="44546A"/>
            </a:solidFill>
            <a:prstDash val="solid"/>
            <a:round/>
            <a:headEnd len="sm" w="sm" type="none"/>
            <a:tailEnd len="lg" w="lg" type="triangle"/>
          </a:ln>
        </p:spPr>
      </p:cxnSp>
      <p:cxnSp>
        <p:nvCxnSpPr>
          <p:cNvPr id="562" name="Google Shape;562;p39"/>
          <p:cNvCxnSpPr>
            <a:stCxn id="555" idx="6"/>
            <a:endCxn id="556" idx="2"/>
          </p:cNvCxnSpPr>
          <p:nvPr/>
        </p:nvCxnSpPr>
        <p:spPr>
          <a:xfrm>
            <a:off x="7022346" y="3705353"/>
            <a:ext cx="1371300" cy="0"/>
          </a:xfrm>
          <a:prstGeom prst="straightConnector1">
            <a:avLst/>
          </a:prstGeom>
          <a:noFill/>
          <a:ln cap="flat" cmpd="sng" w="28575">
            <a:solidFill>
              <a:srgbClr val="44546A"/>
            </a:solidFill>
            <a:prstDash val="solid"/>
            <a:round/>
            <a:headEnd len="sm" w="sm" type="none"/>
            <a:tailEnd len="lg" w="lg" type="triangle"/>
          </a:ln>
        </p:spPr>
      </p:cxnSp>
      <p:cxnSp>
        <p:nvCxnSpPr>
          <p:cNvPr id="563" name="Google Shape;563;p39"/>
          <p:cNvCxnSpPr>
            <a:stCxn id="556" idx="6"/>
            <a:endCxn id="557" idx="2"/>
          </p:cNvCxnSpPr>
          <p:nvPr/>
        </p:nvCxnSpPr>
        <p:spPr>
          <a:xfrm>
            <a:off x="9487191" y="3705353"/>
            <a:ext cx="1464900" cy="0"/>
          </a:xfrm>
          <a:prstGeom prst="straightConnector1">
            <a:avLst/>
          </a:prstGeom>
          <a:noFill/>
          <a:ln cap="flat" cmpd="sng" w="28575">
            <a:solidFill>
              <a:srgbClr val="44546A"/>
            </a:solidFill>
            <a:prstDash val="solid"/>
            <a:round/>
            <a:headEnd len="sm" w="sm" type="none"/>
            <a:tailEnd len="lg" w="lg" type="triangle"/>
          </a:ln>
        </p:spPr>
      </p:cxnSp>
      <p:cxnSp>
        <p:nvCxnSpPr>
          <p:cNvPr id="564" name="Google Shape;564;p39"/>
          <p:cNvCxnSpPr>
            <a:stCxn id="555" idx="4"/>
            <a:endCxn id="558" idx="0"/>
          </p:cNvCxnSpPr>
          <p:nvPr/>
        </p:nvCxnSpPr>
        <p:spPr>
          <a:xfrm>
            <a:off x="6475596" y="4159253"/>
            <a:ext cx="0" cy="845700"/>
          </a:xfrm>
          <a:prstGeom prst="straightConnector1">
            <a:avLst/>
          </a:prstGeom>
          <a:noFill/>
          <a:ln cap="flat" cmpd="sng" w="28575">
            <a:solidFill>
              <a:srgbClr val="44546A"/>
            </a:solidFill>
            <a:prstDash val="solid"/>
            <a:round/>
            <a:headEnd len="sm" w="sm" type="none"/>
            <a:tailEnd len="lg" w="lg" type="triangle"/>
          </a:ln>
        </p:spPr>
      </p:cxnSp>
      <p:cxnSp>
        <p:nvCxnSpPr>
          <p:cNvPr id="565" name="Google Shape;565;p39"/>
          <p:cNvCxnSpPr>
            <a:stCxn id="556" idx="4"/>
            <a:endCxn id="559" idx="0"/>
          </p:cNvCxnSpPr>
          <p:nvPr/>
        </p:nvCxnSpPr>
        <p:spPr>
          <a:xfrm>
            <a:off x="8940441" y="4159253"/>
            <a:ext cx="0" cy="845700"/>
          </a:xfrm>
          <a:prstGeom prst="straightConnector1">
            <a:avLst/>
          </a:prstGeom>
          <a:noFill/>
          <a:ln cap="flat" cmpd="sng" w="28575">
            <a:solidFill>
              <a:srgbClr val="44546A"/>
            </a:solidFill>
            <a:prstDash val="solid"/>
            <a:round/>
            <a:headEnd len="sm" w="sm" type="none"/>
            <a:tailEnd len="lg" w="lg" type="triangle"/>
          </a:ln>
        </p:spPr>
      </p:cxnSp>
      <p:cxnSp>
        <p:nvCxnSpPr>
          <p:cNvPr id="566" name="Google Shape;566;p39"/>
          <p:cNvCxnSpPr>
            <a:stCxn id="557" idx="4"/>
            <a:endCxn id="560" idx="0"/>
          </p:cNvCxnSpPr>
          <p:nvPr/>
        </p:nvCxnSpPr>
        <p:spPr>
          <a:xfrm>
            <a:off x="11498843" y="4159253"/>
            <a:ext cx="0" cy="845700"/>
          </a:xfrm>
          <a:prstGeom prst="straightConnector1">
            <a:avLst/>
          </a:prstGeom>
          <a:noFill/>
          <a:ln cap="flat" cmpd="sng" w="28575">
            <a:solidFill>
              <a:srgbClr val="44546A"/>
            </a:solidFill>
            <a:prstDash val="solid"/>
            <a:round/>
            <a:headEnd len="sm" w="sm" type="none"/>
            <a:tailEnd len="lg" w="lg" type="triangle"/>
          </a:ln>
        </p:spPr>
      </p:cxnSp>
      <p:sp>
        <p:nvSpPr>
          <p:cNvPr id="567" name="Google Shape;567;p39"/>
          <p:cNvSpPr/>
          <p:nvPr/>
        </p:nvSpPr>
        <p:spPr>
          <a:xfrm>
            <a:off x="4631350" y="2621100"/>
            <a:ext cx="1756500" cy="788400"/>
          </a:xfrm>
          <a:prstGeom prst="rect">
            <a:avLst/>
          </a:prstGeom>
          <a:solidFill>
            <a:srgbClr val="A5A5A5"/>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p(t</a:t>
            </a:r>
            <a:r>
              <a:rPr b="0" baseline="-25000" i="0" lang="en-IE" sz="2500" u="none" cap="none" strike="noStrike">
                <a:solidFill>
                  <a:srgbClr val="000000"/>
                </a:solidFill>
                <a:latin typeface="Ubuntu"/>
                <a:ea typeface="Ubuntu"/>
                <a:cs typeface="Ubuntu"/>
                <a:sym typeface="Ubuntu"/>
              </a:rPr>
              <a:t>1</a:t>
            </a: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0</a:t>
            </a:r>
            <a:r>
              <a:rPr b="0" i="0" lang="en-IE" sz="2500" u="none" cap="none" strike="noStrike">
                <a:solidFill>
                  <a:srgbClr val="000000"/>
                </a:solidFill>
                <a:latin typeface="Ubuntu"/>
                <a:ea typeface="Ubuntu"/>
                <a:cs typeface="Ubuntu"/>
                <a:sym typeface="Ubuntu"/>
              </a:rPr>
              <a:t>)</a:t>
            </a:r>
            <a:endParaRPr b="0" i="0" sz="2500" u="none" cap="none" strike="noStrike">
              <a:solidFill>
                <a:srgbClr val="000000"/>
              </a:solidFill>
              <a:latin typeface="Ubuntu"/>
              <a:ea typeface="Ubuntu"/>
              <a:cs typeface="Ubuntu"/>
              <a:sym typeface="Ubuntu"/>
            </a:endParaRPr>
          </a:p>
        </p:txBody>
      </p:sp>
      <p:sp>
        <p:nvSpPr>
          <p:cNvPr id="568" name="Google Shape;568;p39"/>
          <p:cNvSpPr/>
          <p:nvPr/>
        </p:nvSpPr>
        <p:spPr>
          <a:xfrm>
            <a:off x="6876553" y="2603041"/>
            <a:ext cx="1756500" cy="788400"/>
          </a:xfrm>
          <a:prstGeom prst="rect">
            <a:avLst/>
          </a:prstGeom>
          <a:solidFill>
            <a:srgbClr val="A5A5A5"/>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p(t</a:t>
            </a:r>
            <a:r>
              <a:rPr b="0" baseline="-25000" i="0" lang="en-IE" sz="2500" u="none" cap="none" strike="noStrike">
                <a:solidFill>
                  <a:srgbClr val="000000"/>
                </a:solidFill>
                <a:latin typeface="Ubuntu"/>
                <a:ea typeface="Ubuntu"/>
                <a:cs typeface="Ubuntu"/>
                <a:sym typeface="Ubuntu"/>
              </a:rPr>
              <a:t>2</a:t>
            </a: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1</a:t>
            </a:r>
            <a:r>
              <a:rPr b="0" i="0" lang="en-IE" sz="2500" u="none" cap="none" strike="noStrike">
                <a:solidFill>
                  <a:srgbClr val="000000"/>
                </a:solidFill>
                <a:latin typeface="Ubuntu"/>
                <a:ea typeface="Ubuntu"/>
                <a:cs typeface="Ubuntu"/>
                <a:sym typeface="Ubuntu"/>
              </a:rPr>
              <a:t>)</a:t>
            </a:r>
            <a:endParaRPr b="0" i="0" sz="2500" u="none" cap="none" strike="noStrike">
              <a:solidFill>
                <a:srgbClr val="000000"/>
              </a:solidFill>
              <a:latin typeface="Ubuntu"/>
              <a:ea typeface="Ubuntu"/>
              <a:cs typeface="Ubuntu"/>
              <a:sym typeface="Ubuntu"/>
            </a:endParaRPr>
          </a:p>
        </p:txBody>
      </p:sp>
      <p:sp>
        <p:nvSpPr>
          <p:cNvPr id="569" name="Google Shape;569;p39"/>
          <p:cNvSpPr/>
          <p:nvPr/>
        </p:nvSpPr>
        <p:spPr>
          <a:xfrm>
            <a:off x="9281425" y="2603041"/>
            <a:ext cx="1756500" cy="788400"/>
          </a:xfrm>
          <a:prstGeom prst="rect">
            <a:avLst/>
          </a:prstGeom>
          <a:solidFill>
            <a:srgbClr val="A5A5A5"/>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p(t</a:t>
            </a:r>
            <a:r>
              <a:rPr b="0" baseline="-25000" i="0" lang="en-IE" sz="2500" u="none" cap="none" strike="noStrike">
                <a:solidFill>
                  <a:srgbClr val="000000"/>
                </a:solidFill>
                <a:latin typeface="Ubuntu"/>
                <a:ea typeface="Ubuntu"/>
                <a:cs typeface="Ubuntu"/>
                <a:sym typeface="Ubuntu"/>
              </a:rPr>
              <a:t>3</a:t>
            </a: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2</a:t>
            </a:r>
            <a:r>
              <a:rPr b="0" i="0" lang="en-IE" sz="2500" u="none" cap="none" strike="noStrike">
                <a:solidFill>
                  <a:srgbClr val="000000"/>
                </a:solidFill>
                <a:latin typeface="Ubuntu"/>
                <a:ea typeface="Ubuntu"/>
                <a:cs typeface="Ubuntu"/>
                <a:sym typeface="Ubuntu"/>
              </a:rPr>
              <a:t>)</a:t>
            </a:r>
            <a:endParaRPr b="0" i="0" sz="2500" u="none" cap="none" strike="noStrike">
              <a:solidFill>
                <a:srgbClr val="000000"/>
              </a:solidFill>
              <a:latin typeface="Ubuntu"/>
              <a:ea typeface="Ubuntu"/>
              <a:cs typeface="Ubuntu"/>
              <a:sym typeface="Ubuntu"/>
            </a:endParaRPr>
          </a:p>
        </p:txBody>
      </p:sp>
      <p:sp>
        <p:nvSpPr>
          <p:cNvPr id="570" name="Google Shape;570;p39"/>
          <p:cNvSpPr/>
          <p:nvPr/>
        </p:nvSpPr>
        <p:spPr>
          <a:xfrm>
            <a:off x="4631350" y="3984175"/>
            <a:ext cx="1756500" cy="788400"/>
          </a:xfrm>
          <a:prstGeom prst="rect">
            <a:avLst/>
          </a:prstGeom>
          <a:solidFill>
            <a:srgbClr val="A5A5A5"/>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p(w</a:t>
            </a:r>
            <a:r>
              <a:rPr b="0" baseline="-25000" i="0" lang="en-IE" sz="2500" u="none" cap="none" strike="noStrike">
                <a:solidFill>
                  <a:srgbClr val="000000"/>
                </a:solidFill>
                <a:latin typeface="Ubuntu"/>
                <a:ea typeface="Ubuntu"/>
                <a:cs typeface="Ubuntu"/>
                <a:sym typeface="Ubuntu"/>
              </a:rPr>
              <a:t>1</a:t>
            </a: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1</a:t>
            </a:r>
            <a:r>
              <a:rPr b="0" i="0" lang="en-IE" sz="2500" u="none" cap="none" strike="noStrike">
                <a:solidFill>
                  <a:srgbClr val="000000"/>
                </a:solidFill>
                <a:latin typeface="Ubuntu"/>
                <a:ea typeface="Ubuntu"/>
                <a:cs typeface="Ubuntu"/>
                <a:sym typeface="Ubuntu"/>
              </a:rPr>
              <a:t>)</a:t>
            </a:r>
            <a:endParaRPr b="0" i="0" sz="2500" u="none" cap="none" strike="noStrike">
              <a:solidFill>
                <a:srgbClr val="000000"/>
              </a:solidFill>
              <a:latin typeface="Ubuntu"/>
              <a:ea typeface="Ubuntu"/>
              <a:cs typeface="Ubuntu"/>
              <a:sym typeface="Ubuntu"/>
            </a:endParaRPr>
          </a:p>
        </p:txBody>
      </p:sp>
      <p:sp>
        <p:nvSpPr>
          <p:cNvPr id="571" name="Google Shape;571;p39"/>
          <p:cNvSpPr/>
          <p:nvPr/>
        </p:nvSpPr>
        <p:spPr>
          <a:xfrm>
            <a:off x="6829759" y="3960952"/>
            <a:ext cx="1756500" cy="788400"/>
          </a:xfrm>
          <a:prstGeom prst="rect">
            <a:avLst/>
          </a:prstGeom>
          <a:solidFill>
            <a:srgbClr val="A5A5A5"/>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p(w</a:t>
            </a:r>
            <a:r>
              <a:rPr b="0" baseline="-25000" i="0" lang="en-IE" sz="2500" u="none" cap="none" strike="noStrike">
                <a:solidFill>
                  <a:srgbClr val="000000"/>
                </a:solidFill>
                <a:latin typeface="Ubuntu"/>
                <a:ea typeface="Ubuntu"/>
                <a:cs typeface="Ubuntu"/>
                <a:sym typeface="Ubuntu"/>
              </a:rPr>
              <a:t>2</a:t>
            </a: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2</a:t>
            </a:r>
            <a:r>
              <a:rPr b="0" i="0" lang="en-IE" sz="2500" u="none" cap="none" strike="noStrike">
                <a:solidFill>
                  <a:srgbClr val="000000"/>
                </a:solidFill>
                <a:latin typeface="Ubuntu"/>
                <a:ea typeface="Ubuntu"/>
                <a:cs typeface="Ubuntu"/>
                <a:sym typeface="Ubuntu"/>
              </a:rPr>
              <a:t>)</a:t>
            </a:r>
            <a:endParaRPr b="0" i="0" sz="2500" u="none" cap="none" strike="noStrike">
              <a:solidFill>
                <a:srgbClr val="000000"/>
              </a:solidFill>
              <a:latin typeface="Ubuntu"/>
              <a:ea typeface="Ubuntu"/>
              <a:cs typeface="Ubuntu"/>
              <a:sym typeface="Ubuntu"/>
            </a:endParaRPr>
          </a:p>
        </p:txBody>
      </p:sp>
      <p:sp>
        <p:nvSpPr>
          <p:cNvPr id="572" name="Google Shape;572;p39"/>
          <p:cNvSpPr/>
          <p:nvPr/>
        </p:nvSpPr>
        <p:spPr>
          <a:xfrm>
            <a:off x="9281432" y="3960952"/>
            <a:ext cx="1756500" cy="788400"/>
          </a:xfrm>
          <a:prstGeom prst="rect">
            <a:avLst/>
          </a:prstGeom>
          <a:solidFill>
            <a:srgbClr val="A5A5A5"/>
          </a:solidFill>
          <a:ln cap="flat" cmpd="sng" w="9525">
            <a:solidFill>
              <a:srgbClr val="44546A"/>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100000"/>
              </a:lnSpc>
              <a:spcBef>
                <a:spcPts val="0"/>
              </a:spcBef>
              <a:spcAft>
                <a:spcPts val="0"/>
              </a:spcAft>
              <a:buNone/>
            </a:pPr>
            <a:r>
              <a:rPr b="0" i="0" lang="en-IE" sz="2500" u="none" cap="none" strike="noStrike">
                <a:solidFill>
                  <a:srgbClr val="000000"/>
                </a:solidFill>
                <a:latin typeface="Ubuntu"/>
                <a:ea typeface="Ubuntu"/>
                <a:cs typeface="Ubuntu"/>
                <a:sym typeface="Ubuntu"/>
              </a:rPr>
              <a:t>p(w</a:t>
            </a:r>
            <a:r>
              <a:rPr b="0" baseline="-25000" i="0" lang="en-IE" sz="2500" u="none" cap="none" strike="noStrike">
                <a:solidFill>
                  <a:srgbClr val="000000"/>
                </a:solidFill>
                <a:latin typeface="Ubuntu"/>
                <a:ea typeface="Ubuntu"/>
                <a:cs typeface="Ubuntu"/>
                <a:sym typeface="Ubuntu"/>
              </a:rPr>
              <a:t>3</a:t>
            </a:r>
            <a:r>
              <a:rPr b="0" i="0" lang="en-IE" sz="2500" u="none" cap="none" strike="noStrike">
                <a:solidFill>
                  <a:srgbClr val="000000"/>
                </a:solidFill>
                <a:latin typeface="Ubuntu"/>
                <a:ea typeface="Ubuntu"/>
                <a:cs typeface="Ubuntu"/>
                <a:sym typeface="Ubuntu"/>
              </a:rPr>
              <a:t>|t</a:t>
            </a:r>
            <a:r>
              <a:rPr b="0" baseline="-25000" i="0" lang="en-IE" sz="2500" u="none" cap="none" strike="noStrike">
                <a:solidFill>
                  <a:srgbClr val="000000"/>
                </a:solidFill>
                <a:latin typeface="Ubuntu"/>
                <a:ea typeface="Ubuntu"/>
                <a:cs typeface="Ubuntu"/>
                <a:sym typeface="Ubuntu"/>
              </a:rPr>
              <a:t>3</a:t>
            </a:r>
            <a:r>
              <a:rPr b="0" i="0" lang="en-IE" sz="2500" u="none" cap="none" strike="noStrike">
                <a:solidFill>
                  <a:srgbClr val="000000"/>
                </a:solidFill>
                <a:latin typeface="Ubuntu"/>
                <a:ea typeface="Ubuntu"/>
                <a:cs typeface="Ubuntu"/>
                <a:sym typeface="Ubuntu"/>
              </a:rPr>
              <a:t>)</a:t>
            </a:r>
            <a:endParaRPr b="0" i="0" sz="2500" u="none" cap="none" strike="noStrike">
              <a:solidFill>
                <a:srgbClr val="000000"/>
              </a:solidFill>
              <a:latin typeface="Ubuntu"/>
              <a:ea typeface="Ubuntu"/>
              <a:cs typeface="Ubuntu"/>
              <a:sym typeface="Ubuntu"/>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Error Detection</a:t>
            </a:r>
            <a:endParaRPr/>
          </a:p>
        </p:txBody>
      </p:sp>
      <p:sp>
        <p:nvSpPr>
          <p:cNvPr id="579" name="Google Shape;579;p40"/>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can use tagging to find spelling/grammar errors</a:t>
            </a:r>
            <a:endParaRPr/>
          </a:p>
        </p:txBody>
      </p:sp>
      <p:sp>
        <p:nvSpPr>
          <p:cNvPr id="580" name="Google Shape;580;p40"/>
          <p:cNvSpPr txBox="1"/>
          <p:nvPr>
            <p:ph idx="1" type="body"/>
          </p:nvPr>
        </p:nvSpPr>
        <p:spPr>
          <a:xfrm>
            <a:off x="791450" y="4590700"/>
            <a:ext cx="10515600" cy="14502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a:t>Is          thsi          really           correctly?</a:t>
            </a:r>
            <a:endParaRPr/>
          </a:p>
        </p:txBody>
      </p:sp>
      <p:sp>
        <p:nvSpPr>
          <p:cNvPr id="581" name="Google Shape;581;p40"/>
          <p:cNvSpPr/>
          <p:nvPr/>
        </p:nvSpPr>
        <p:spPr>
          <a:xfrm>
            <a:off x="3010575" y="397360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OK</a:t>
            </a:r>
            <a:endParaRPr sz="1600">
              <a:latin typeface="Calibri"/>
              <a:ea typeface="Calibri"/>
              <a:cs typeface="Calibri"/>
              <a:sym typeface="Calibri"/>
            </a:endParaRPr>
          </a:p>
        </p:txBody>
      </p:sp>
      <p:sp>
        <p:nvSpPr>
          <p:cNvPr id="582" name="Google Shape;582;p40"/>
          <p:cNvSpPr/>
          <p:nvPr/>
        </p:nvSpPr>
        <p:spPr>
          <a:xfrm>
            <a:off x="4147500" y="3973600"/>
            <a:ext cx="11163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Misspelled</a:t>
            </a:r>
            <a:endParaRPr sz="1600">
              <a:latin typeface="Calibri"/>
              <a:ea typeface="Calibri"/>
              <a:cs typeface="Calibri"/>
              <a:sym typeface="Calibri"/>
            </a:endParaRPr>
          </a:p>
        </p:txBody>
      </p:sp>
      <p:sp>
        <p:nvSpPr>
          <p:cNvPr id="583" name="Google Shape;583;p40"/>
          <p:cNvSpPr/>
          <p:nvPr/>
        </p:nvSpPr>
        <p:spPr>
          <a:xfrm>
            <a:off x="5586500" y="397360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OK</a:t>
            </a:r>
            <a:endParaRPr sz="1600">
              <a:latin typeface="Calibri"/>
              <a:ea typeface="Calibri"/>
              <a:cs typeface="Calibri"/>
              <a:sym typeface="Calibri"/>
            </a:endParaRPr>
          </a:p>
        </p:txBody>
      </p:sp>
      <p:sp>
        <p:nvSpPr>
          <p:cNvPr id="584" name="Google Shape;584;p40"/>
          <p:cNvSpPr/>
          <p:nvPr/>
        </p:nvSpPr>
        <p:spPr>
          <a:xfrm>
            <a:off x="7253975" y="3973600"/>
            <a:ext cx="16830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Ungrammatical</a:t>
            </a:r>
            <a:endParaRPr sz="1600">
              <a:latin typeface="Calibri"/>
              <a:ea typeface="Calibri"/>
              <a:cs typeface="Calibri"/>
              <a:sym typeface="Calibri"/>
            </a:endParaRPr>
          </a:p>
        </p:txBody>
      </p:sp>
      <p:sp>
        <p:nvSpPr>
          <p:cNvPr id="585" name="Google Shape;585;p40"/>
          <p:cNvSpPr/>
          <p:nvPr/>
        </p:nvSpPr>
        <p:spPr>
          <a:xfrm>
            <a:off x="8454800" y="696025"/>
            <a:ext cx="1473900" cy="69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a:t>IOB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Sequence Generation</a:t>
            </a:r>
            <a:endParaRPr/>
          </a:p>
        </p:txBody>
      </p:sp>
      <p:sp>
        <p:nvSpPr>
          <p:cNvPr id="592" name="Google Shape;592;p41"/>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can also generate text… use the next word as the tag!</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We then repeatedly generate the next word based on the prediction.</a:t>
            </a:r>
            <a:endParaRPr/>
          </a:p>
        </p:txBody>
      </p:sp>
      <p:sp>
        <p:nvSpPr>
          <p:cNvPr id="593" name="Google Shape;593;p41"/>
          <p:cNvSpPr txBox="1"/>
          <p:nvPr>
            <p:ph idx="1" type="body"/>
          </p:nvPr>
        </p:nvSpPr>
        <p:spPr>
          <a:xfrm>
            <a:off x="791450" y="4590700"/>
            <a:ext cx="10515600" cy="14502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a:t>Hong     Kong      where     Evergrande     has     its     main     listing</a:t>
            </a:r>
            <a:endParaRPr/>
          </a:p>
        </p:txBody>
      </p:sp>
      <p:sp>
        <p:nvSpPr>
          <p:cNvPr id="594" name="Google Shape;594;p41"/>
          <p:cNvSpPr/>
          <p:nvPr/>
        </p:nvSpPr>
        <p:spPr>
          <a:xfrm>
            <a:off x="1290250" y="392685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Kong</a:t>
            </a:r>
            <a:endParaRPr sz="1600">
              <a:latin typeface="Calibri"/>
              <a:ea typeface="Calibri"/>
              <a:cs typeface="Calibri"/>
              <a:sym typeface="Calibri"/>
            </a:endParaRPr>
          </a:p>
        </p:txBody>
      </p:sp>
      <p:sp>
        <p:nvSpPr>
          <p:cNvPr id="595" name="Google Shape;595;p41"/>
          <p:cNvSpPr/>
          <p:nvPr/>
        </p:nvSpPr>
        <p:spPr>
          <a:xfrm>
            <a:off x="2480475" y="392685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where</a:t>
            </a:r>
            <a:endParaRPr sz="1600">
              <a:latin typeface="Calibri"/>
              <a:ea typeface="Calibri"/>
              <a:cs typeface="Calibri"/>
              <a:sym typeface="Calibri"/>
            </a:endParaRPr>
          </a:p>
        </p:txBody>
      </p:sp>
      <p:sp>
        <p:nvSpPr>
          <p:cNvPr id="596" name="Google Shape;596;p41"/>
          <p:cNvSpPr/>
          <p:nvPr/>
        </p:nvSpPr>
        <p:spPr>
          <a:xfrm>
            <a:off x="3782875" y="392685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200">
                <a:latin typeface="Calibri"/>
                <a:ea typeface="Calibri"/>
                <a:cs typeface="Calibri"/>
                <a:sym typeface="Calibri"/>
              </a:rPr>
              <a:t>Evergrande</a:t>
            </a:r>
            <a:endParaRPr sz="1200">
              <a:latin typeface="Calibri"/>
              <a:ea typeface="Calibri"/>
              <a:cs typeface="Calibri"/>
              <a:sym typeface="Calibri"/>
            </a:endParaRPr>
          </a:p>
        </p:txBody>
      </p:sp>
      <p:sp>
        <p:nvSpPr>
          <p:cNvPr id="597" name="Google Shape;597;p41"/>
          <p:cNvSpPr/>
          <p:nvPr/>
        </p:nvSpPr>
        <p:spPr>
          <a:xfrm>
            <a:off x="5384475" y="392685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has</a:t>
            </a:r>
            <a:endParaRPr sz="1600">
              <a:latin typeface="Calibri"/>
              <a:ea typeface="Calibri"/>
              <a:cs typeface="Calibri"/>
              <a:sym typeface="Calibri"/>
            </a:endParaRPr>
          </a:p>
        </p:txBody>
      </p:sp>
      <p:sp>
        <p:nvSpPr>
          <p:cNvPr id="598" name="Google Shape;598;p41"/>
          <p:cNvSpPr/>
          <p:nvPr/>
        </p:nvSpPr>
        <p:spPr>
          <a:xfrm>
            <a:off x="6799075" y="392685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its</a:t>
            </a:r>
            <a:endParaRPr sz="1600">
              <a:latin typeface="Calibri"/>
              <a:ea typeface="Calibri"/>
              <a:cs typeface="Calibri"/>
              <a:sym typeface="Calibri"/>
            </a:endParaRPr>
          </a:p>
        </p:txBody>
      </p:sp>
      <p:sp>
        <p:nvSpPr>
          <p:cNvPr id="599" name="Google Shape;599;p41"/>
          <p:cNvSpPr/>
          <p:nvPr/>
        </p:nvSpPr>
        <p:spPr>
          <a:xfrm>
            <a:off x="7774250" y="392685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main</a:t>
            </a:r>
            <a:endParaRPr sz="1600">
              <a:latin typeface="Calibri"/>
              <a:ea typeface="Calibri"/>
              <a:cs typeface="Calibri"/>
              <a:sym typeface="Calibri"/>
            </a:endParaRPr>
          </a:p>
        </p:txBody>
      </p:sp>
      <p:sp>
        <p:nvSpPr>
          <p:cNvPr id="600" name="Google Shape;600;p41"/>
          <p:cNvSpPr/>
          <p:nvPr/>
        </p:nvSpPr>
        <p:spPr>
          <a:xfrm>
            <a:off x="8749425" y="392685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listing</a:t>
            </a:r>
            <a:endParaRPr sz="1600">
              <a:latin typeface="Calibri"/>
              <a:ea typeface="Calibri"/>
              <a:cs typeface="Calibri"/>
              <a:sym typeface="Calibri"/>
            </a:endParaRPr>
          </a:p>
        </p:txBody>
      </p:sp>
      <p:sp>
        <p:nvSpPr>
          <p:cNvPr id="601" name="Google Shape;601;p41"/>
          <p:cNvSpPr/>
          <p:nvPr/>
        </p:nvSpPr>
        <p:spPr>
          <a:xfrm>
            <a:off x="9874200" y="3926850"/>
            <a:ext cx="925500" cy="42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&lt;/s&gt;</a:t>
            </a:r>
            <a:endParaRPr sz="1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2"/>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Parsing</a:t>
            </a:r>
            <a:endParaRPr/>
          </a:p>
        </p:txBody>
      </p:sp>
      <p:sp>
        <p:nvSpPr>
          <p:cNvPr id="608" name="Google Shape;608;p42"/>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Natural Language Processing</a:t>
            </a:r>
            <a:endParaRPr/>
          </a:p>
        </p:txBody>
      </p:sp>
      <p:sp>
        <p:nvSpPr>
          <p:cNvPr id="253" name="Google Shape;253;p16"/>
          <p:cNvSpPr/>
          <p:nvPr/>
        </p:nvSpPr>
        <p:spPr>
          <a:xfrm>
            <a:off x="4867650" y="2298450"/>
            <a:ext cx="2456700" cy="2261100"/>
          </a:xfrm>
          <a:prstGeom prst="cube">
            <a:avLst>
              <a:gd fmla="val 25000" name="adj"/>
            </a:avLst>
          </a:prstGeom>
          <a:solidFill>
            <a:srgbClr val="3F3F3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4000">
                <a:solidFill>
                  <a:schemeClr val="lt1"/>
                </a:solidFill>
                <a:latin typeface="Calibri"/>
                <a:ea typeface="Calibri"/>
                <a:cs typeface="Calibri"/>
                <a:sym typeface="Calibri"/>
              </a:rPr>
              <a:t>NLP</a:t>
            </a:r>
            <a:endParaRPr b="1" sz="4000">
              <a:solidFill>
                <a:schemeClr val="lt1"/>
              </a:solidFill>
              <a:latin typeface="Calibri"/>
              <a:ea typeface="Calibri"/>
              <a:cs typeface="Calibri"/>
              <a:sym typeface="Calibri"/>
            </a:endParaRPr>
          </a:p>
        </p:txBody>
      </p:sp>
      <p:sp>
        <p:nvSpPr>
          <p:cNvPr id="254" name="Google Shape;254;p16"/>
          <p:cNvSpPr txBox="1"/>
          <p:nvPr/>
        </p:nvSpPr>
        <p:spPr>
          <a:xfrm>
            <a:off x="9083450" y="3261588"/>
            <a:ext cx="2772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IE" sz="3900">
                <a:latin typeface="Playfair Display"/>
                <a:ea typeface="Playfair Display"/>
                <a:cs typeface="Playfair Display"/>
                <a:sym typeface="Playfair Display"/>
              </a:rPr>
              <a:t>more text</a:t>
            </a:r>
            <a:endParaRPr i="1" sz="3900">
              <a:latin typeface="Playfair Display"/>
              <a:ea typeface="Playfair Display"/>
              <a:cs typeface="Playfair Display"/>
              <a:sym typeface="Playfair Display"/>
            </a:endParaRPr>
          </a:p>
        </p:txBody>
      </p:sp>
      <p:sp>
        <p:nvSpPr>
          <p:cNvPr id="255" name="Google Shape;255;p16"/>
          <p:cNvSpPr/>
          <p:nvPr/>
        </p:nvSpPr>
        <p:spPr>
          <a:xfrm>
            <a:off x="930525" y="4085000"/>
            <a:ext cx="2503125" cy="9305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600">
                <a:latin typeface="Roboto Mono"/>
                <a:ea typeface="Roboto Mono"/>
                <a:cs typeface="Roboto Mono"/>
                <a:sym typeface="Roboto Mono"/>
              </a:rPr>
              <a:t>DATA</a:t>
            </a:r>
            <a:endParaRPr sz="2600">
              <a:latin typeface="Roboto Mono"/>
              <a:ea typeface="Roboto Mono"/>
              <a:cs typeface="Roboto Mono"/>
              <a:sym typeface="Roboto Mono"/>
            </a:endParaRPr>
          </a:p>
        </p:txBody>
      </p:sp>
      <p:sp>
        <p:nvSpPr>
          <p:cNvPr id="256" name="Google Shape;256;p16"/>
          <p:cNvSpPr/>
          <p:nvPr/>
        </p:nvSpPr>
        <p:spPr>
          <a:xfrm rot="699082">
            <a:off x="3852393" y="2326328"/>
            <a:ext cx="809582" cy="1172246"/>
          </a:xfrm>
          <a:prstGeom prst="rightArrow">
            <a:avLst>
              <a:gd fmla="val 50000" name="adj1"/>
              <a:gd fmla="val 50000" name="adj2"/>
            </a:avLst>
          </a:prstGeom>
          <a:solidFill>
            <a:srgbClr val="1491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rot="-993292">
            <a:off x="3852332" y="3659332"/>
            <a:ext cx="809663" cy="1172355"/>
          </a:xfrm>
          <a:prstGeom prst="rightArrow">
            <a:avLst>
              <a:gd fmla="val 50000" name="adj1"/>
              <a:gd fmla="val 50000" name="adj2"/>
            </a:avLst>
          </a:prstGeom>
          <a:solidFill>
            <a:srgbClr val="1491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rot="-1368166">
            <a:off x="7702483" y="2038139"/>
            <a:ext cx="809681" cy="1172175"/>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7799058" y="3074597"/>
            <a:ext cx="809700" cy="11721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rot="1073074">
            <a:off x="7702409" y="4181025"/>
            <a:ext cx="809833" cy="1172057"/>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8988900" y="2037850"/>
            <a:ext cx="2084400" cy="81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Decisions</a:t>
            </a:r>
            <a:endParaRPr sz="2700">
              <a:latin typeface="Calibri"/>
              <a:ea typeface="Calibri"/>
              <a:cs typeface="Calibri"/>
              <a:sym typeface="Calibri"/>
            </a:endParaRPr>
          </a:p>
        </p:txBody>
      </p:sp>
      <p:sp>
        <p:nvSpPr>
          <p:cNvPr id="262" name="Google Shape;262;p16"/>
          <p:cNvSpPr/>
          <p:nvPr/>
        </p:nvSpPr>
        <p:spPr>
          <a:xfrm>
            <a:off x="9187825" y="4451425"/>
            <a:ext cx="2084400" cy="81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Knowledge</a:t>
            </a:r>
            <a:endParaRPr sz="2700">
              <a:latin typeface="Calibri"/>
              <a:ea typeface="Calibri"/>
              <a:cs typeface="Calibri"/>
              <a:sym typeface="Calibri"/>
            </a:endParaRPr>
          </a:p>
        </p:txBody>
      </p:sp>
      <p:sp>
        <p:nvSpPr>
          <p:cNvPr id="263" name="Google Shape;263;p16"/>
          <p:cNvSpPr txBox="1"/>
          <p:nvPr/>
        </p:nvSpPr>
        <p:spPr>
          <a:xfrm>
            <a:off x="1343475" y="2149475"/>
            <a:ext cx="2772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IE" sz="3900">
                <a:latin typeface="Playfair Display"/>
                <a:ea typeface="Playfair Display"/>
                <a:cs typeface="Playfair Display"/>
                <a:sym typeface="Playfair Display"/>
              </a:rPr>
              <a:t>text text text ….</a:t>
            </a:r>
            <a:endParaRPr i="1" sz="3900">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Constituency Parsing</a:t>
            </a:r>
            <a:endParaRPr/>
          </a:p>
        </p:txBody>
      </p:sp>
      <p:sp>
        <p:nvSpPr>
          <p:cNvPr id="615" name="Google Shape;615;p43"/>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616" name="Google Shape;616;p43"/>
          <p:cNvSpPr txBox="1"/>
          <p:nvPr>
            <p:ph idx="1" type="body"/>
          </p:nvPr>
        </p:nvSpPr>
        <p:spPr>
          <a:xfrm>
            <a:off x="838200" y="1965000"/>
            <a:ext cx="10515600" cy="863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sz="3900"/>
              <a:t>The girl, who is playing with cars, likes toast</a:t>
            </a:r>
            <a:endParaRPr sz="3900"/>
          </a:p>
        </p:txBody>
      </p:sp>
      <p:sp>
        <p:nvSpPr>
          <p:cNvPr id="617" name="Google Shape;617;p43"/>
          <p:cNvSpPr txBox="1"/>
          <p:nvPr>
            <p:ph idx="1" type="body"/>
          </p:nvPr>
        </p:nvSpPr>
        <p:spPr>
          <a:xfrm>
            <a:off x="838200" y="4109375"/>
            <a:ext cx="10515600" cy="863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sz="3900"/>
              <a:t>DT NN WP VBZ VBG IN NNP VBZ NN</a:t>
            </a:r>
            <a:endParaRPr sz="3900"/>
          </a:p>
        </p:txBody>
      </p:sp>
      <p:sp>
        <p:nvSpPr>
          <p:cNvPr id="618" name="Google Shape;618;p43"/>
          <p:cNvSpPr/>
          <p:nvPr/>
        </p:nvSpPr>
        <p:spPr>
          <a:xfrm>
            <a:off x="4338300" y="2898400"/>
            <a:ext cx="3515400" cy="115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POS Tagging</a:t>
            </a:r>
            <a:endParaRPr sz="2700">
              <a:latin typeface="Calibri"/>
              <a:ea typeface="Calibri"/>
              <a:cs typeface="Calibri"/>
              <a:sym typeface="Calibri"/>
            </a:endParaRPr>
          </a:p>
        </p:txBody>
      </p:sp>
      <p:sp>
        <p:nvSpPr>
          <p:cNvPr id="619" name="Google Shape;619;p43"/>
          <p:cNvSpPr/>
          <p:nvPr/>
        </p:nvSpPr>
        <p:spPr>
          <a:xfrm>
            <a:off x="2393525" y="4310200"/>
            <a:ext cx="1440000" cy="57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NP</a:t>
            </a:r>
            <a:endParaRPr sz="3000">
              <a:latin typeface="Calibri"/>
              <a:ea typeface="Calibri"/>
              <a:cs typeface="Calibri"/>
              <a:sym typeface="Calibri"/>
            </a:endParaRPr>
          </a:p>
        </p:txBody>
      </p:sp>
      <p:sp>
        <p:nvSpPr>
          <p:cNvPr id="620" name="Google Shape;620;p43"/>
          <p:cNvSpPr/>
          <p:nvPr/>
        </p:nvSpPr>
        <p:spPr>
          <a:xfrm>
            <a:off x="4656000" y="4310200"/>
            <a:ext cx="3440700" cy="57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VP</a:t>
            </a:r>
            <a:endParaRPr sz="3000">
              <a:latin typeface="Calibri"/>
              <a:ea typeface="Calibri"/>
              <a:cs typeface="Calibri"/>
              <a:sym typeface="Calibri"/>
            </a:endParaRPr>
          </a:p>
        </p:txBody>
      </p:sp>
      <p:sp>
        <p:nvSpPr>
          <p:cNvPr id="621" name="Google Shape;621;p43"/>
          <p:cNvSpPr/>
          <p:nvPr/>
        </p:nvSpPr>
        <p:spPr>
          <a:xfrm>
            <a:off x="8165100" y="4310200"/>
            <a:ext cx="1567800" cy="57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VP</a:t>
            </a:r>
            <a:endParaRPr sz="3000">
              <a:latin typeface="Calibri"/>
              <a:ea typeface="Calibri"/>
              <a:cs typeface="Calibri"/>
              <a:sym typeface="Calibri"/>
            </a:endParaRPr>
          </a:p>
        </p:txBody>
      </p:sp>
      <p:sp>
        <p:nvSpPr>
          <p:cNvPr id="622" name="Google Shape;622;p43"/>
          <p:cNvSpPr/>
          <p:nvPr/>
        </p:nvSpPr>
        <p:spPr>
          <a:xfrm>
            <a:off x="2393525" y="4310200"/>
            <a:ext cx="5703300" cy="57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NP</a:t>
            </a:r>
            <a:endParaRPr sz="3000">
              <a:latin typeface="Calibri"/>
              <a:ea typeface="Calibri"/>
              <a:cs typeface="Calibri"/>
              <a:sym typeface="Calibri"/>
            </a:endParaRPr>
          </a:p>
        </p:txBody>
      </p:sp>
      <p:sp>
        <p:nvSpPr>
          <p:cNvPr id="623" name="Google Shape;623;p43"/>
          <p:cNvSpPr/>
          <p:nvPr/>
        </p:nvSpPr>
        <p:spPr>
          <a:xfrm>
            <a:off x="2393525" y="4310200"/>
            <a:ext cx="7339500" cy="57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Dependency parsing</a:t>
            </a:r>
            <a:endParaRPr/>
          </a:p>
        </p:txBody>
      </p:sp>
      <p:sp>
        <p:nvSpPr>
          <p:cNvPr id="630" name="Google Shape;630;p44"/>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631" name="Google Shape;631;p44"/>
          <p:cNvSpPr txBox="1"/>
          <p:nvPr>
            <p:ph idx="1" type="body"/>
          </p:nvPr>
        </p:nvSpPr>
        <p:spPr>
          <a:xfrm>
            <a:off x="682525" y="2422200"/>
            <a:ext cx="10892400" cy="863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sz="3900"/>
              <a:t>The   girl,   who   is   playing   with   cars,   likes   toast</a:t>
            </a:r>
            <a:endParaRPr sz="3900"/>
          </a:p>
        </p:txBody>
      </p:sp>
      <p:sp>
        <p:nvSpPr>
          <p:cNvPr id="632" name="Google Shape;632;p44"/>
          <p:cNvSpPr/>
          <p:nvPr/>
        </p:nvSpPr>
        <p:spPr>
          <a:xfrm>
            <a:off x="719925" y="2598275"/>
            <a:ext cx="1000500" cy="58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p:nvPr/>
        </p:nvSpPr>
        <p:spPr>
          <a:xfrm>
            <a:off x="1844675" y="2598275"/>
            <a:ext cx="1000500" cy="58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a:off x="2968050" y="2598275"/>
            <a:ext cx="1000500" cy="58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4"/>
          <p:cNvSpPr/>
          <p:nvPr/>
        </p:nvSpPr>
        <p:spPr>
          <a:xfrm>
            <a:off x="4034000" y="2598275"/>
            <a:ext cx="731700" cy="58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4"/>
          <p:cNvSpPr/>
          <p:nvPr/>
        </p:nvSpPr>
        <p:spPr>
          <a:xfrm>
            <a:off x="4831150" y="2598275"/>
            <a:ext cx="1582800" cy="58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6619500" y="2598275"/>
            <a:ext cx="1000500" cy="58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p:nvPr/>
        </p:nvSpPr>
        <p:spPr>
          <a:xfrm>
            <a:off x="7865825" y="2598275"/>
            <a:ext cx="1000500" cy="58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9112150" y="2598275"/>
            <a:ext cx="1000500" cy="58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10318200" y="2598275"/>
            <a:ext cx="1209900" cy="588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 name="Google Shape;641;p44"/>
          <p:cNvCxnSpPr>
            <a:endCxn id="633" idx="2"/>
          </p:cNvCxnSpPr>
          <p:nvPr/>
        </p:nvCxnSpPr>
        <p:spPr>
          <a:xfrm flipH="1">
            <a:off x="2344925" y="3186575"/>
            <a:ext cx="7267500" cy="600"/>
          </a:xfrm>
          <a:prstGeom prst="curvedConnector4">
            <a:avLst>
              <a:gd fmla="val 12479" name="adj1"/>
              <a:gd fmla="val 297537500" name="adj2"/>
            </a:avLst>
          </a:prstGeom>
          <a:noFill/>
          <a:ln cap="flat" cmpd="sng" w="28575">
            <a:solidFill>
              <a:schemeClr val="dk2"/>
            </a:solidFill>
            <a:prstDash val="solid"/>
            <a:round/>
            <a:headEnd len="med" w="med" type="none"/>
            <a:tailEnd len="med" w="med" type="triangle"/>
          </a:ln>
        </p:spPr>
      </p:cxnSp>
      <p:cxnSp>
        <p:nvCxnSpPr>
          <p:cNvPr id="642" name="Google Shape;642;p44"/>
          <p:cNvCxnSpPr>
            <a:stCxn id="639" idx="2"/>
            <a:endCxn id="640" idx="2"/>
          </p:cNvCxnSpPr>
          <p:nvPr/>
        </p:nvCxnSpPr>
        <p:spPr>
          <a:xfrm flipH="1" rot="-5400000">
            <a:off x="10267450" y="2532125"/>
            <a:ext cx="600" cy="1310700"/>
          </a:xfrm>
          <a:prstGeom prst="curvedConnector3">
            <a:avLst>
              <a:gd fmla="val 39687500" name="adj1"/>
            </a:avLst>
          </a:prstGeom>
          <a:noFill/>
          <a:ln cap="flat" cmpd="sng" w="28575">
            <a:solidFill>
              <a:schemeClr val="dk2"/>
            </a:solidFill>
            <a:prstDash val="solid"/>
            <a:round/>
            <a:headEnd len="med" w="med" type="none"/>
            <a:tailEnd len="med" w="med" type="triangle"/>
          </a:ln>
        </p:spPr>
      </p:cxnSp>
      <p:cxnSp>
        <p:nvCxnSpPr>
          <p:cNvPr id="643" name="Google Shape;643;p44"/>
          <p:cNvCxnSpPr>
            <a:stCxn id="636" idx="2"/>
            <a:endCxn id="635" idx="2"/>
          </p:cNvCxnSpPr>
          <p:nvPr/>
        </p:nvCxnSpPr>
        <p:spPr>
          <a:xfrm rot="5400000">
            <a:off x="5010850" y="2576075"/>
            <a:ext cx="600" cy="1222800"/>
          </a:xfrm>
          <a:prstGeom prst="curvedConnector3">
            <a:avLst>
              <a:gd fmla="val 39687500" name="adj1"/>
            </a:avLst>
          </a:prstGeom>
          <a:noFill/>
          <a:ln cap="flat" cmpd="sng" w="28575">
            <a:solidFill>
              <a:schemeClr val="dk2"/>
            </a:solidFill>
            <a:prstDash val="solid"/>
            <a:round/>
            <a:headEnd len="med" w="med" type="none"/>
            <a:tailEnd len="med" w="med" type="triangle"/>
          </a:ln>
        </p:spPr>
      </p:cxnSp>
      <p:cxnSp>
        <p:nvCxnSpPr>
          <p:cNvPr id="644" name="Google Shape;644;p44"/>
          <p:cNvCxnSpPr>
            <a:stCxn id="636" idx="2"/>
            <a:endCxn id="637" idx="2"/>
          </p:cNvCxnSpPr>
          <p:nvPr/>
        </p:nvCxnSpPr>
        <p:spPr>
          <a:xfrm flipH="1" rot="-5400000">
            <a:off x="6370900" y="2438825"/>
            <a:ext cx="600" cy="1497300"/>
          </a:xfrm>
          <a:prstGeom prst="curvedConnector3">
            <a:avLst>
              <a:gd fmla="val 39687500" name="adj1"/>
            </a:avLst>
          </a:prstGeom>
          <a:noFill/>
          <a:ln cap="flat" cmpd="sng" w="28575">
            <a:solidFill>
              <a:schemeClr val="dk2"/>
            </a:solidFill>
            <a:prstDash val="solid"/>
            <a:round/>
            <a:headEnd len="med" w="med" type="none"/>
            <a:tailEnd len="med" w="med" type="triangle"/>
          </a:ln>
        </p:spPr>
      </p:cxnSp>
      <p:cxnSp>
        <p:nvCxnSpPr>
          <p:cNvPr id="645" name="Google Shape;645;p44"/>
          <p:cNvCxnSpPr>
            <a:stCxn id="637" idx="2"/>
            <a:endCxn id="638" idx="2"/>
          </p:cNvCxnSpPr>
          <p:nvPr/>
        </p:nvCxnSpPr>
        <p:spPr>
          <a:xfrm flipH="1" rot="-5400000">
            <a:off x="7742550" y="2564375"/>
            <a:ext cx="600" cy="1246200"/>
          </a:xfrm>
          <a:prstGeom prst="curvedConnector3">
            <a:avLst>
              <a:gd fmla="val 39687500" name="adj1"/>
            </a:avLst>
          </a:prstGeom>
          <a:noFill/>
          <a:ln cap="flat" cmpd="sng" w="28575">
            <a:solidFill>
              <a:schemeClr val="dk2"/>
            </a:solidFill>
            <a:prstDash val="solid"/>
            <a:round/>
            <a:headEnd len="med" w="med" type="none"/>
            <a:tailEnd len="med" w="med" type="triangle"/>
          </a:ln>
        </p:spPr>
      </p:cxnSp>
      <p:cxnSp>
        <p:nvCxnSpPr>
          <p:cNvPr id="646" name="Google Shape;646;p44"/>
          <p:cNvCxnSpPr>
            <a:stCxn id="636" idx="2"/>
            <a:endCxn id="634" idx="2"/>
          </p:cNvCxnSpPr>
          <p:nvPr/>
        </p:nvCxnSpPr>
        <p:spPr>
          <a:xfrm rot="5400000">
            <a:off x="4545100" y="2110325"/>
            <a:ext cx="600" cy="2154300"/>
          </a:xfrm>
          <a:prstGeom prst="curvedConnector3">
            <a:avLst>
              <a:gd fmla="val 49170833" name="adj1"/>
            </a:avLst>
          </a:prstGeom>
          <a:noFill/>
          <a:ln cap="flat" cmpd="sng" w="28575">
            <a:solidFill>
              <a:schemeClr val="dk2"/>
            </a:solidFill>
            <a:prstDash val="solid"/>
            <a:round/>
            <a:headEnd len="med" w="med" type="none"/>
            <a:tailEnd len="med" w="med" type="triangle"/>
          </a:ln>
        </p:spPr>
      </p:cxnSp>
      <p:cxnSp>
        <p:nvCxnSpPr>
          <p:cNvPr id="647" name="Google Shape;647;p44"/>
          <p:cNvCxnSpPr>
            <a:stCxn id="633" idx="2"/>
            <a:endCxn id="636" idx="2"/>
          </p:cNvCxnSpPr>
          <p:nvPr/>
        </p:nvCxnSpPr>
        <p:spPr>
          <a:xfrm flipH="1" rot="-5400000">
            <a:off x="3983375" y="1548725"/>
            <a:ext cx="600" cy="3277500"/>
          </a:xfrm>
          <a:prstGeom prst="curvedConnector3">
            <a:avLst>
              <a:gd fmla="val 108820833" name="adj1"/>
            </a:avLst>
          </a:prstGeom>
          <a:noFill/>
          <a:ln cap="flat" cmpd="sng" w="28575">
            <a:solidFill>
              <a:schemeClr val="dk2"/>
            </a:solidFill>
            <a:prstDash val="solid"/>
            <a:round/>
            <a:headEnd len="med" w="med" type="none"/>
            <a:tailEnd len="med" w="med" type="triangle"/>
          </a:ln>
        </p:spPr>
      </p:cxnSp>
      <p:cxnSp>
        <p:nvCxnSpPr>
          <p:cNvPr id="648" name="Google Shape;648;p44"/>
          <p:cNvCxnSpPr>
            <a:stCxn id="633" idx="2"/>
            <a:endCxn id="632" idx="2"/>
          </p:cNvCxnSpPr>
          <p:nvPr/>
        </p:nvCxnSpPr>
        <p:spPr>
          <a:xfrm rot="5400000">
            <a:off x="1782275" y="2625125"/>
            <a:ext cx="600" cy="1124700"/>
          </a:xfrm>
          <a:prstGeom prst="curvedConnector3">
            <a:avLst>
              <a:gd fmla="val 39687500" name="adj1"/>
            </a:avLst>
          </a:prstGeom>
          <a:noFill/>
          <a:ln cap="flat" cmpd="sng" w="28575">
            <a:solidFill>
              <a:schemeClr val="dk2"/>
            </a:solidFill>
            <a:prstDash val="solid"/>
            <a:round/>
            <a:headEnd len="med" w="med" type="none"/>
            <a:tailEnd len="med" w="med" type="triangle"/>
          </a:ln>
        </p:spPr>
      </p:cxnSp>
      <p:sp>
        <p:nvSpPr>
          <p:cNvPr id="649" name="Google Shape;649;p44"/>
          <p:cNvSpPr txBox="1"/>
          <p:nvPr/>
        </p:nvSpPr>
        <p:spPr>
          <a:xfrm>
            <a:off x="4898850" y="4921650"/>
            <a:ext cx="194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200">
                <a:latin typeface="Calibri"/>
                <a:ea typeface="Calibri"/>
                <a:cs typeface="Calibri"/>
                <a:sym typeface="Calibri"/>
              </a:rPr>
              <a:t>nsubj</a:t>
            </a:r>
            <a:endParaRPr i="1" sz="2200">
              <a:latin typeface="Calibri"/>
              <a:ea typeface="Calibri"/>
              <a:cs typeface="Calibri"/>
              <a:sym typeface="Calibri"/>
            </a:endParaRPr>
          </a:p>
        </p:txBody>
      </p:sp>
      <p:sp>
        <p:nvSpPr>
          <p:cNvPr id="650" name="Google Shape;650;p44"/>
          <p:cNvSpPr txBox="1"/>
          <p:nvPr/>
        </p:nvSpPr>
        <p:spPr>
          <a:xfrm>
            <a:off x="9295450" y="3560075"/>
            <a:ext cx="194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200">
                <a:latin typeface="Calibri"/>
                <a:ea typeface="Calibri"/>
                <a:cs typeface="Calibri"/>
                <a:sym typeface="Calibri"/>
              </a:rPr>
              <a:t>dobj</a:t>
            </a:r>
            <a:endParaRPr i="1" sz="2200">
              <a:latin typeface="Calibri"/>
              <a:ea typeface="Calibri"/>
              <a:cs typeface="Calibri"/>
              <a:sym typeface="Calibri"/>
            </a:endParaRPr>
          </a:p>
        </p:txBody>
      </p:sp>
      <p:sp>
        <p:nvSpPr>
          <p:cNvPr id="651" name="Google Shape;651;p44"/>
          <p:cNvSpPr txBox="1"/>
          <p:nvPr/>
        </p:nvSpPr>
        <p:spPr>
          <a:xfrm>
            <a:off x="3011363" y="3842175"/>
            <a:ext cx="194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200">
                <a:latin typeface="Calibri"/>
                <a:ea typeface="Calibri"/>
                <a:cs typeface="Calibri"/>
                <a:sym typeface="Calibri"/>
              </a:rPr>
              <a:t>relcl</a:t>
            </a:r>
            <a:endParaRPr i="1" sz="2200">
              <a:latin typeface="Calibri"/>
              <a:ea typeface="Calibri"/>
              <a:cs typeface="Calibri"/>
              <a:sym typeface="Calibri"/>
            </a:endParaRPr>
          </a:p>
        </p:txBody>
      </p:sp>
      <p:sp>
        <p:nvSpPr>
          <p:cNvPr id="652" name="Google Shape;652;p44"/>
          <p:cNvSpPr txBox="1"/>
          <p:nvPr/>
        </p:nvSpPr>
        <p:spPr>
          <a:xfrm>
            <a:off x="796125" y="3359450"/>
            <a:ext cx="194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200">
                <a:latin typeface="Calibri"/>
                <a:ea typeface="Calibri"/>
                <a:cs typeface="Calibri"/>
                <a:sym typeface="Calibri"/>
              </a:rPr>
              <a:t>det</a:t>
            </a:r>
            <a:endParaRPr i="1" sz="2200">
              <a:latin typeface="Calibri"/>
              <a:ea typeface="Calibri"/>
              <a:cs typeface="Calibri"/>
              <a:sym typeface="Calibri"/>
            </a:endParaRPr>
          </a:p>
        </p:txBody>
      </p:sp>
      <p:sp>
        <p:nvSpPr>
          <p:cNvPr id="653" name="Google Shape;653;p44"/>
          <p:cNvSpPr txBox="1"/>
          <p:nvPr/>
        </p:nvSpPr>
        <p:spPr>
          <a:xfrm>
            <a:off x="2961788" y="3302438"/>
            <a:ext cx="194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200">
                <a:latin typeface="Calibri"/>
                <a:ea typeface="Calibri"/>
                <a:cs typeface="Calibri"/>
                <a:sym typeface="Calibri"/>
              </a:rPr>
              <a:t>nsubj</a:t>
            </a:r>
            <a:endParaRPr i="1" sz="2200">
              <a:latin typeface="Calibri"/>
              <a:ea typeface="Calibri"/>
              <a:cs typeface="Calibri"/>
              <a:sym typeface="Calibri"/>
            </a:endParaRPr>
          </a:p>
        </p:txBody>
      </p:sp>
      <p:sp>
        <p:nvSpPr>
          <p:cNvPr id="654" name="Google Shape;654;p44"/>
          <p:cNvSpPr txBox="1"/>
          <p:nvPr/>
        </p:nvSpPr>
        <p:spPr>
          <a:xfrm>
            <a:off x="3980075" y="2996875"/>
            <a:ext cx="194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200">
                <a:latin typeface="Calibri"/>
                <a:ea typeface="Calibri"/>
                <a:cs typeface="Calibri"/>
                <a:sym typeface="Calibri"/>
              </a:rPr>
              <a:t>aux</a:t>
            </a:r>
            <a:endParaRPr i="1" sz="2200">
              <a:latin typeface="Calibri"/>
              <a:ea typeface="Calibri"/>
              <a:cs typeface="Calibri"/>
              <a:sym typeface="Calibri"/>
            </a:endParaRPr>
          </a:p>
        </p:txBody>
      </p:sp>
      <p:sp>
        <p:nvSpPr>
          <p:cNvPr id="655" name="Google Shape;655;p44"/>
          <p:cNvSpPr txBox="1"/>
          <p:nvPr/>
        </p:nvSpPr>
        <p:spPr>
          <a:xfrm>
            <a:off x="5398888" y="3318975"/>
            <a:ext cx="194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200">
                <a:latin typeface="Calibri"/>
                <a:ea typeface="Calibri"/>
                <a:cs typeface="Calibri"/>
                <a:sym typeface="Calibri"/>
              </a:rPr>
              <a:t>prep</a:t>
            </a:r>
            <a:endParaRPr i="1" sz="2200">
              <a:latin typeface="Calibri"/>
              <a:ea typeface="Calibri"/>
              <a:cs typeface="Calibri"/>
              <a:sym typeface="Calibri"/>
            </a:endParaRPr>
          </a:p>
        </p:txBody>
      </p:sp>
      <p:sp>
        <p:nvSpPr>
          <p:cNvPr id="656" name="Google Shape;656;p44"/>
          <p:cNvSpPr txBox="1"/>
          <p:nvPr/>
        </p:nvSpPr>
        <p:spPr>
          <a:xfrm>
            <a:off x="6843438" y="3302450"/>
            <a:ext cx="194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200">
                <a:latin typeface="Calibri"/>
                <a:ea typeface="Calibri"/>
                <a:cs typeface="Calibri"/>
                <a:sym typeface="Calibri"/>
              </a:rPr>
              <a:t>pobj</a:t>
            </a:r>
            <a:endParaRPr i="1" sz="2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5"/>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Context-free grammars</a:t>
            </a:r>
            <a:endParaRPr b="0" i="0" sz="4400" u="none" cap="none" strike="noStrike">
              <a:solidFill>
                <a:srgbClr val="75114A"/>
              </a:solidFill>
              <a:latin typeface="Calibri"/>
              <a:ea typeface="Calibri"/>
              <a:cs typeface="Calibri"/>
              <a:sym typeface="Calibri"/>
            </a:endParaRPr>
          </a:p>
        </p:txBody>
      </p:sp>
      <p:sp>
        <p:nvSpPr>
          <p:cNvPr id="663" name="Google Shape;663;p45"/>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90000"/>
              </a:lnSpc>
              <a:spcBef>
                <a:spcPts val="400"/>
              </a:spcBef>
              <a:spcAft>
                <a:spcPts val="0"/>
              </a:spcAft>
              <a:buClr>
                <a:schemeClr val="dk1"/>
              </a:buClr>
              <a:buSzPts val="1100"/>
              <a:buFont typeface="Arial"/>
              <a:buNone/>
            </a:pPr>
            <a:r>
              <a:rPr b="0" i="0" lang="en-IE" sz="2400" u="none" cap="none" strike="noStrike">
                <a:solidFill>
                  <a:srgbClr val="3F3F3F"/>
                </a:solidFill>
                <a:latin typeface="Calibri"/>
                <a:ea typeface="Calibri"/>
                <a:cs typeface="Calibri"/>
                <a:sym typeface="Calibri"/>
              </a:rPr>
              <a:t>Recall, a context-free grammar G=(N,Σ,P,S) consists of:</a:t>
            </a:r>
            <a:endParaRPr b="0" i="0" sz="2400" u="none" cap="none" strike="noStrike">
              <a:solidFill>
                <a:srgbClr val="3F3F3F"/>
              </a:solidFill>
              <a:latin typeface="Calibri"/>
              <a:ea typeface="Calibri"/>
              <a:cs typeface="Calibri"/>
              <a:sym typeface="Calibri"/>
            </a:endParaRPr>
          </a:p>
          <a:p>
            <a:pPr indent="0" lvl="0" marL="101600" marR="0" rtl="0" algn="l">
              <a:lnSpc>
                <a:spcPct val="90000"/>
              </a:lnSpc>
              <a:spcBef>
                <a:spcPts val="400"/>
              </a:spcBef>
              <a:spcAft>
                <a:spcPts val="0"/>
              </a:spcAft>
              <a:buClr>
                <a:srgbClr val="3F3F3F"/>
              </a:buClr>
              <a:buSzPts val="2000"/>
              <a:buFont typeface="Arial"/>
              <a:buNone/>
            </a:pPr>
            <a:r>
              <a:rPr b="0" i="0" lang="en-IE" sz="2400" u="none" cap="none" strike="noStrike">
                <a:solidFill>
                  <a:srgbClr val="3F3F3F"/>
                </a:solidFill>
                <a:latin typeface="Calibri"/>
                <a:ea typeface="Calibri"/>
                <a:cs typeface="Calibri"/>
                <a:sym typeface="Calibri"/>
              </a:rPr>
              <a:t>A set of non-terminal symbols N</a:t>
            </a:r>
            <a:endParaRPr b="0" i="0" sz="2400" u="none" cap="none" strike="noStrike">
              <a:solidFill>
                <a:srgbClr val="3F3F3F"/>
              </a:solidFill>
              <a:latin typeface="Calibri"/>
              <a:ea typeface="Calibri"/>
              <a:cs typeface="Calibri"/>
              <a:sym typeface="Calibri"/>
            </a:endParaRPr>
          </a:p>
          <a:p>
            <a:pPr indent="0" lvl="1" marL="558800" marR="0" rtl="0" algn="l">
              <a:lnSpc>
                <a:spcPct val="90000"/>
              </a:lnSpc>
              <a:spcBef>
                <a:spcPts val="0"/>
              </a:spcBef>
              <a:spcAft>
                <a:spcPts val="0"/>
              </a:spcAft>
              <a:buClr>
                <a:srgbClr val="3F3F3F"/>
              </a:buClr>
              <a:buSzPts val="2000"/>
              <a:buFont typeface="Arial"/>
              <a:buNone/>
            </a:pPr>
            <a:r>
              <a:rPr b="0" i="0" lang="en-IE" sz="2000" u="none" cap="none" strike="noStrike">
                <a:solidFill>
                  <a:srgbClr val="3F3F3F"/>
                </a:solidFill>
                <a:latin typeface="Calibri"/>
                <a:ea typeface="Calibri"/>
                <a:cs typeface="Calibri"/>
                <a:sym typeface="Calibri"/>
              </a:rPr>
              <a:t>e.g., 'N', 'VP', 'S'</a:t>
            </a:r>
            <a:endParaRPr b="0" i="0" sz="2000" u="none" cap="none" strike="noStrike">
              <a:solidFill>
                <a:srgbClr val="3F3F3F"/>
              </a:solidFill>
              <a:latin typeface="Calibri"/>
              <a:ea typeface="Calibri"/>
              <a:cs typeface="Calibri"/>
              <a:sym typeface="Calibri"/>
            </a:endParaRPr>
          </a:p>
          <a:p>
            <a:pPr indent="0" lvl="0" marL="101600" marR="0" rtl="0" algn="l">
              <a:lnSpc>
                <a:spcPct val="90000"/>
              </a:lnSpc>
              <a:spcBef>
                <a:spcPts val="0"/>
              </a:spcBef>
              <a:spcAft>
                <a:spcPts val="0"/>
              </a:spcAft>
              <a:buClr>
                <a:srgbClr val="3F3F3F"/>
              </a:buClr>
              <a:buSzPts val="2000"/>
              <a:buFont typeface="Arial"/>
              <a:buNone/>
            </a:pPr>
            <a:r>
              <a:rPr b="0" i="0" lang="en-IE" sz="2400" u="none" cap="none" strike="noStrike">
                <a:solidFill>
                  <a:srgbClr val="3F3F3F"/>
                </a:solidFill>
                <a:latin typeface="Calibri"/>
                <a:ea typeface="Calibri"/>
                <a:cs typeface="Calibri"/>
                <a:sym typeface="Calibri"/>
              </a:rPr>
              <a:t>A set of terminal symbols Σ</a:t>
            </a:r>
            <a:endParaRPr b="0" i="0" sz="2400" u="none" cap="none" strike="noStrike">
              <a:solidFill>
                <a:srgbClr val="3F3F3F"/>
              </a:solidFill>
              <a:latin typeface="Calibri"/>
              <a:ea typeface="Calibri"/>
              <a:cs typeface="Calibri"/>
              <a:sym typeface="Calibri"/>
            </a:endParaRPr>
          </a:p>
          <a:p>
            <a:pPr indent="0" lvl="1" marL="558800" marR="0" rtl="0" algn="l">
              <a:lnSpc>
                <a:spcPct val="90000"/>
              </a:lnSpc>
              <a:spcBef>
                <a:spcPts val="0"/>
              </a:spcBef>
              <a:spcAft>
                <a:spcPts val="0"/>
              </a:spcAft>
              <a:buClr>
                <a:srgbClr val="3F3F3F"/>
              </a:buClr>
              <a:buSzPts val="2000"/>
              <a:buFont typeface="Arial"/>
              <a:buNone/>
            </a:pPr>
            <a:r>
              <a:rPr b="0" i="0" lang="en-IE" sz="2000" u="none" cap="none" strike="noStrike">
                <a:solidFill>
                  <a:srgbClr val="3F3F3F"/>
                </a:solidFill>
                <a:latin typeface="Calibri"/>
                <a:ea typeface="Calibri"/>
                <a:cs typeface="Calibri"/>
                <a:sym typeface="Calibri"/>
              </a:rPr>
              <a:t>e.g., 'cat', 'astronomer', 'the'</a:t>
            </a:r>
            <a:endParaRPr b="0" i="0" sz="2000" u="none" cap="none" strike="noStrike">
              <a:solidFill>
                <a:srgbClr val="3F3F3F"/>
              </a:solidFill>
              <a:latin typeface="Calibri"/>
              <a:ea typeface="Calibri"/>
              <a:cs typeface="Calibri"/>
              <a:sym typeface="Calibri"/>
            </a:endParaRPr>
          </a:p>
          <a:p>
            <a:pPr indent="0" lvl="0" marL="101600" marR="0" rtl="0" algn="l">
              <a:lnSpc>
                <a:spcPct val="90000"/>
              </a:lnSpc>
              <a:spcBef>
                <a:spcPts val="0"/>
              </a:spcBef>
              <a:spcAft>
                <a:spcPts val="0"/>
              </a:spcAft>
              <a:buClr>
                <a:srgbClr val="3F3F3F"/>
              </a:buClr>
              <a:buSzPts val="2000"/>
              <a:buFont typeface="Arial"/>
              <a:buNone/>
            </a:pPr>
            <a:r>
              <a:rPr b="0" i="0" lang="en-IE" sz="2400" u="none" cap="none" strike="noStrike">
                <a:solidFill>
                  <a:srgbClr val="3F3F3F"/>
                </a:solidFill>
                <a:latin typeface="Calibri"/>
                <a:ea typeface="Calibri"/>
                <a:cs typeface="Calibri"/>
                <a:sym typeface="Calibri"/>
              </a:rPr>
              <a:t>A set of productions P</a:t>
            </a:r>
            <a:endParaRPr b="0" i="0" sz="2400" u="none" cap="none" strike="noStrike">
              <a:solidFill>
                <a:srgbClr val="3F3F3F"/>
              </a:solidFill>
              <a:latin typeface="Calibri"/>
              <a:ea typeface="Calibri"/>
              <a:cs typeface="Calibri"/>
              <a:sym typeface="Calibri"/>
            </a:endParaRPr>
          </a:p>
          <a:p>
            <a:pPr indent="0" lvl="1" marL="558800" marR="0" rtl="0" algn="l">
              <a:lnSpc>
                <a:spcPct val="90000"/>
              </a:lnSpc>
              <a:spcBef>
                <a:spcPts val="0"/>
              </a:spcBef>
              <a:spcAft>
                <a:spcPts val="0"/>
              </a:spcAft>
              <a:buClr>
                <a:srgbClr val="3F3F3F"/>
              </a:buClr>
              <a:buSzPts val="2000"/>
              <a:buFont typeface="Arial"/>
              <a:buNone/>
            </a:pPr>
            <a:r>
              <a:rPr b="0" i="0" lang="en-IE" sz="2000" u="none" cap="none" strike="noStrike">
                <a:solidFill>
                  <a:srgbClr val="3F3F3F"/>
                </a:solidFill>
                <a:latin typeface="Calibri"/>
                <a:ea typeface="Calibri"/>
                <a:cs typeface="Calibri"/>
                <a:sym typeface="Calibri"/>
              </a:rPr>
              <a:t>e.g., 'S → NP VP'</a:t>
            </a:r>
            <a:endParaRPr b="0" i="0" sz="2000" u="none" cap="none" strike="noStrike">
              <a:solidFill>
                <a:srgbClr val="3F3F3F"/>
              </a:solidFill>
              <a:latin typeface="Calibri"/>
              <a:ea typeface="Calibri"/>
              <a:cs typeface="Calibri"/>
              <a:sym typeface="Calibri"/>
            </a:endParaRPr>
          </a:p>
          <a:p>
            <a:pPr indent="0" lvl="0" marL="101600" marR="0" rtl="0" algn="l">
              <a:lnSpc>
                <a:spcPct val="90000"/>
              </a:lnSpc>
              <a:spcBef>
                <a:spcPts val="0"/>
              </a:spcBef>
              <a:spcAft>
                <a:spcPts val="0"/>
              </a:spcAft>
              <a:buClr>
                <a:srgbClr val="3F3F3F"/>
              </a:buClr>
              <a:buSzPts val="2000"/>
              <a:buFont typeface="Arial"/>
              <a:buNone/>
            </a:pPr>
            <a:r>
              <a:rPr b="0" i="0" lang="en-IE" sz="2400" u="none" cap="none" strike="noStrike">
                <a:solidFill>
                  <a:srgbClr val="3F3F3F"/>
                </a:solidFill>
                <a:latin typeface="Calibri"/>
                <a:ea typeface="Calibri"/>
                <a:cs typeface="Calibri"/>
                <a:sym typeface="Calibri"/>
              </a:rPr>
              <a:t>A start symbol</a:t>
            </a:r>
            <a:endParaRPr b="0" i="0" sz="2400" u="none" cap="none" strike="noStrike">
              <a:solidFill>
                <a:srgbClr val="3F3F3F"/>
              </a:solidFill>
              <a:latin typeface="Calibri"/>
              <a:ea typeface="Calibri"/>
              <a:cs typeface="Calibri"/>
              <a:sym typeface="Calibri"/>
            </a:endParaRPr>
          </a:p>
          <a:p>
            <a:pPr indent="0" lvl="1" marL="558800" marR="0" rtl="0" algn="l">
              <a:lnSpc>
                <a:spcPct val="90000"/>
              </a:lnSpc>
              <a:spcBef>
                <a:spcPts val="0"/>
              </a:spcBef>
              <a:spcAft>
                <a:spcPts val="0"/>
              </a:spcAft>
              <a:buClr>
                <a:srgbClr val="3F3F3F"/>
              </a:buClr>
              <a:buSzPts val="2000"/>
              <a:buFont typeface="Arial"/>
              <a:buNone/>
            </a:pPr>
            <a:r>
              <a:rPr b="0" i="0" lang="en-IE" sz="2000" u="none" cap="none" strike="noStrike">
                <a:solidFill>
                  <a:srgbClr val="3F3F3F"/>
                </a:solidFill>
                <a:latin typeface="Calibri"/>
                <a:ea typeface="Calibri"/>
                <a:cs typeface="Calibri"/>
                <a:sym typeface="Calibri"/>
              </a:rPr>
              <a:t>Normally 'S'</a:t>
            </a:r>
            <a:endParaRPr b="0" i="0" sz="2000" u="none" cap="none" strike="noStrike">
              <a:solidFill>
                <a:srgbClr val="3F3F3F"/>
              </a:solidFill>
              <a:latin typeface="Calibri"/>
              <a:ea typeface="Calibri"/>
              <a:cs typeface="Calibri"/>
              <a:sym typeface="Calibri"/>
            </a:endParaRPr>
          </a:p>
          <a:p>
            <a:pPr indent="-215900" lvl="0" marL="342900" marR="0" rtl="0" algn="l">
              <a:lnSpc>
                <a:spcPct val="90000"/>
              </a:lnSpc>
              <a:spcBef>
                <a:spcPts val="400"/>
              </a:spcBef>
              <a:spcAft>
                <a:spcPts val="0"/>
              </a:spcAft>
              <a:buClr>
                <a:srgbClr val="3F3F3F"/>
              </a:buClr>
              <a:buSzPts val="2800"/>
              <a:buFont typeface="Arial"/>
              <a:buNone/>
            </a:pPr>
            <a:r>
              <a:t/>
            </a:r>
            <a:endParaRPr b="0" i="0" sz="2800" u="none" cap="none" strike="noStrike">
              <a:solidFill>
                <a:srgbClr val="3F3F3F"/>
              </a:solidFill>
              <a:latin typeface="Calibri"/>
              <a:ea typeface="Calibri"/>
              <a:cs typeface="Calibri"/>
              <a:sym typeface="Calibri"/>
            </a:endParaRPr>
          </a:p>
        </p:txBody>
      </p:sp>
      <p:sp>
        <p:nvSpPr>
          <p:cNvPr id="664" name="Google Shape;664;p45"/>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6"/>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CYK Algorithm</a:t>
            </a:r>
            <a:endParaRPr b="0" i="0" sz="4400" u="none" cap="none" strike="noStrike">
              <a:solidFill>
                <a:srgbClr val="75114A"/>
              </a:solidFill>
              <a:latin typeface="Calibri"/>
              <a:ea typeface="Calibri"/>
              <a:cs typeface="Calibri"/>
              <a:sym typeface="Calibri"/>
            </a:endParaRPr>
          </a:p>
        </p:txBody>
      </p:sp>
      <p:sp>
        <p:nvSpPr>
          <p:cNvPr id="671" name="Google Shape;671;p46"/>
          <p:cNvSpPr txBox="1"/>
          <p:nvPr>
            <p:ph idx="1" type="body"/>
          </p:nvPr>
        </p:nvSpPr>
        <p:spPr>
          <a:xfrm>
            <a:off x="838200" y="1332375"/>
            <a:ext cx="5426100" cy="4479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IE" sz="1250">
                <a:solidFill>
                  <a:srgbClr val="0000FF"/>
                </a:solidFill>
                <a:highlight>
                  <a:srgbClr val="FFFFFE"/>
                </a:highlight>
                <a:latin typeface="Courier New"/>
                <a:ea typeface="Courier New"/>
                <a:cs typeface="Courier New"/>
                <a:sym typeface="Courier New"/>
              </a:rPr>
              <a:t>def</a:t>
            </a:r>
            <a:r>
              <a:rPr lang="en-IE" sz="1250">
                <a:solidFill>
                  <a:schemeClr val="dk1"/>
                </a:solidFill>
                <a:highlight>
                  <a:srgbClr val="FFFFFE"/>
                </a:highlight>
                <a:latin typeface="Courier New"/>
                <a:ea typeface="Courier New"/>
                <a:cs typeface="Courier New"/>
                <a:sym typeface="Courier New"/>
              </a:rPr>
              <a:t> </a:t>
            </a:r>
            <a:r>
              <a:rPr lang="en-IE" sz="1250">
                <a:solidFill>
                  <a:srgbClr val="795E26"/>
                </a:solidFill>
                <a:highlight>
                  <a:srgbClr val="FFFFFE"/>
                </a:highlight>
                <a:latin typeface="Courier New"/>
                <a:ea typeface="Courier New"/>
                <a:cs typeface="Courier New"/>
                <a:sym typeface="Courier New"/>
              </a:rPr>
              <a:t>cyk_parse</a:t>
            </a:r>
            <a:r>
              <a:rPr lang="en-IE" sz="1250">
                <a:solidFill>
                  <a:schemeClr val="dk1"/>
                </a:solidFill>
                <a:highlight>
                  <a:srgbClr val="FFFFFE"/>
                </a:highlight>
                <a:latin typeface="Courier New"/>
                <a:ea typeface="Courier New"/>
                <a:cs typeface="Courier New"/>
                <a:sym typeface="Courier New"/>
              </a:rPr>
              <a:t>(</a:t>
            </a:r>
            <a:r>
              <a:rPr lang="en-IE" sz="1250">
                <a:solidFill>
                  <a:srgbClr val="001080"/>
                </a:solidFill>
                <a:highlight>
                  <a:srgbClr val="FFFFFE"/>
                </a:highlight>
                <a:latin typeface="Courier New"/>
                <a:ea typeface="Courier New"/>
                <a:cs typeface="Courier New"/>
                <a:sym typeface="Courier New"/>
              </a:rPr>
              <a:t>text</a:t>
            </a:r>
            <a:r>
              <a:rPr lang="en-IE"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008000"/>
                </a:solidFill>
                <a:highlight>
                  <a:srgbClr val="FFFFFE"/>
                </a:highlight>
                <a:latin typeface="Courier New"/>
                <a:ea typeface="Courier New"/>
                <a:cs typeface="Courier New"/>
                <a:sym typeface="Courier New"/>
              </a:rPr>
              <a:t># make a tableau</a:t>
            </a:r>
            <a:endParaRPr sz="12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tableau = CYKTableau(</a:t>
            </a:r>
            <a:r>
              <a:rPr lang="en-IE" sz="1250">
                <a:solidFill>
                  <a:srgbClr val="795E26"/>
                </a:solidFill>
                <a:highlight>
                  <a:srgbClr val="FFFFFE"/>
                </a:highlight>
                <a:latin typeface="Courier New"/>
                <a:ea typeface="Courier New"/>
                <a:cs typeface="Courier New"/>
                <a:sym typeface="Courier New"/>
              </a:rPr>
              <a:t>len</a:t>
            </a:r>
            <a:r>
              <a:rPr lang="en-IE" sz="1250">
                <a:solidFill>
                  <a:schemeClr val="dk1"/>
                </a:solidFill>
                <a:highlight>
                  <a:srgbClr val="FFFFFE"/>
                </a:highlight>
                <a:latin typeface="Courier New"/>
                <a:ea typeface="Courier New"/>
                <a:cs typeface="Courier New"/>
                <a:sym typeface="Courier New"/>
              </a:rPr>
              <a:t>(text))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008000"/>
                </a:solidFill>
                <a:highlight>
                  <a:srgbClr val="FFFFFE"/>
                </a:highlight>
                <a:latin typeface="Courier New"/>
                <a:ea typeface="Courier New"/>
                <a:cs typeface="Courier New"/>
                <a:sym typeface="Courier New"/>
              </a:rPr>
              <a:t># spans of length 1 to len(text) (inclusive)</a:t>
            </a:r>
            <a:endParaRPr sz="12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AF00DB"/>
                </a:solidFill>
                <a:highlight>
                  <a:srgbClr val="FFFFFE"/>
                </a:highlight>
                <a:latin typeface="Courier New"/>
                <a:ea typeface="Courier New"/>
                <a:cs typeface="Courier New"/>
                <a:sym typeface="Courier New"/>
              </a:rPr>
              <a:t>for</a:t>
            </a:r>
            <a:r>
              <a:rPr lang="en-IE" sz="1250">
                <a:solidFill>
                  <a:schemeClr val="dk1"/>
                </a:solidFill>
                <a:highlight>
                  <a:srgbClr val="FFFFFE"/>
                </a:highlight>
                <a:latin typeface="Courier New"/>
                <a:ea typeface="Courier New"/>
                <a:cs typeface="Courier New"/>
                <a:sym typeface="Courier New"/>
              </a:rPr>
              <a:t> span </a:t>
            </a:r>
            <a:r>
              <a:rPr lang="en-IE" sz="1250">
                <a:solidFill>
                  <a:srgbClr val="0000FF"/>
                </a:solidFill>
                <a:highlight>
                  <a:srgbClr val="FFFFFE"/>
                </a:highlight>
                <a:latin typeface="Courier New"/>
                <a:ea typeface="Courier New"/>
                <a:cs typeface="Courier New"/>
                <a:sym typeface="Courier New"/>
              </a:rPr>
              <a:t>in</a:t>
            </a:r>
            <a:r>
              <a:rPr lang="en-IE" sz="1250">
                <a:solidFill>
                  <a:schemeClr val="dk1"/>
                </a:solidFill>
                <a:highlight>
                  <a:srgbClr val="FFFFFE"/>
                </a:highlight>
                <a:latin typeface="Courier New"/>
                <a:ea typeface="Courier New"/>
                <a:cs typeface="Courier New"/>
                <a:sym typeface="Courier New"/>
              </a:rPr>
              <a:t> </a:t>
            </a:r>
            <a:r>
              <a:rPr lang="en-IE" sz="1250">
                <a:solidFill>
                  <a:srgbClr val="795E26"/>
                </a:solidFill>
                <a:highlight>
                  <a:srgbClr val="FFFFFE"/>
                </a:highlight>
                <a:latin typeface="Courier New"/>
                <a:ea typeface="Courier New"/>
                <a:cs typeface="Courier New"/>
                <a:sym typeface="Courier New"/>
              </a:rPr>
              <a:t>range</a:t>
            </a:r>
            <a:r>
              <a:rPr lang="en-IE" sz="1250">
                <a:solidFill>
                  <a:schemeClr val="dk1"/>
                </a:solidFill>
                <a:highlight>
                  <a:srgbClr val="FFFFFE"/>
                </a:highlight>
                <a:latin typeface="Courier New"/>
                <a:ea typeface="Courier New"/>
                <a:cs typeface="Courier New"/>
                <a:sym typeface="Courier New"/>
              </a:rPr>
              <a:t>(</a:t>
            </a:r>
            <a:r>
              <a:rPr lang="en-IE" sz="1250">
                <a:solidFill>
                  <a:srgbClr val="09885A"/>
                </a:solidFill>
                <a:highlight>
                  <a:srgbClr val="FFFFFE"/>
                </a:highlight>
                <a:latin typeface="Courier New"/>
                <a:ea typeface="Courier New"/>
                <a:cs typeface="Courier New"/>
                <a:sym typeface="Courier New"/>
              </a:rPr>
              <a:t>1</a:t>
            </a:r>
            <a:r>
              <a:rPr lang="en-IE" sz="1250">
                <a:solidFill>
                  <a:schemeClr val="dk1"/>
                </a:solidFill>
                <a:highlight>
                  <a:srgbClr val="FFFFFE"/>
                </a:highlight>
                <a:latin typeface="Courier New"/>
                <a:ea typeface="Courier New"/>
                <a:cs typeface="Courier New"/>
                <a:sym typeface="Courier New"/>
              </a:rPr>
              <a:t>,</a:t>
            </a:r>
            <a:r>
              <a:rPr lang="en-IE" sz="1250">
                <a:solidFill>
                  <a:srgbClr val="795E26"/>
                </a:solidFill>
                <a:highlight>
                  <a:srgbClr val="FFFFFE"/>
                </a:highlight>
                <a:latin typeface="Courier New"/>
                <a:ea typeface="Courier New"/>
                <a:cs typeface="Courier New"/>
                <a:sym typeface="Courier New"/>
              </a:rPr>
              <a:t>len</a:t>
            </a:r>
            <a:r>
              <a:rPr lang="en-IE" sz="1250">
                <a:solidFill>
                  <a:schemeClr val="dk1"/>
                </a:solidFill>
                <a:highlight>
                  <a:srgbClr val="FFFFFE"/>
                </a:highlight>
                <a:latin typeface="Courier New"/>
                <a:ea typeface="Courier New"/>
                <a:cs typeface="Courier New"/>
                <a:sym typeface="Courier New"/>
              </a:rPr>
              <a:t>(text) + </a:t>
            </a:r>
            <a:r>
              <a:rPr lang="en-IE" sz="1250">
                <a:solidFill>
                  <a:srgbClr val="09885A"/>
                </a:solidFill>
                <a:highlight>
                  <a:srgbClr val="FFFFFE"/>
                </a:highlight>
                <a:latin typeface="Courier New"/>
                <a:ea typeface="Courier New"/>
                <a:cs typeface="Courier New"/>
                <a:sym typeface="Courier New"/>
              </a:rPr>
              <a:t>1</a:t>
            </a:r>
            <a:r>
              <a:rPr lang="en-IE"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008000"/>
                </a:solidFill>
                <a:highlight>
                  <a:srgbClr val="FFFFFE"/>
                </a:highlight>
                <a:latin typeface="Courier New"/>
                <a:ea typeface="Courier New"/>
                <a:cs typeface="Courier New"/>
                <a:sym typeface="Courier New"/>
              </a:rPr>
              <a:t># i is the index of the start of the span</a:t>
            </a:r>
            <a:endParaRPr sz="12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AF00DB"/>
                </a:solidFill>
                <a:highlight>
                  <a:srgbClr val="FFFFFE"/>
                </a:highlight>
                <a:latin typeface="Courier New"/>
                <a:ea typeface="Courier New"/>
                <a:cs typeface="Courier New"/>
                <a:sym typeface="Courier New"/>
              </a:rPr>
              <a:t>for</a:t>
            </a:r>
            <a:r>
              <a:rPr lang="en-IE" sz="1250">
                <a:solidFill>
                  <a:schemeClr val="dk1"/>
                </a:solidFill>
                <a:highlight>
                  <a:srgbClr val="FFFFFE"/>
                </a:highlight>
                <a:latin typeface="Courier New"/>
                <a:ea typeface="Courier New"/>
                <a:cs typeface="Courier New"/>
                <a:sym typeface="Courier New"/>
              </a:rPr>
              <a:t> i </a:t>
            </a:r>
            <a:r>
              <a:rPr lang="en-IE" sz="1250">
                <a:solidFill>
                  <a:srgbClr val="0000FF"/>
                </a:solidFill>
                <a:highlight>
                  <a:srgbClr val="FFFFFE"/>
                </a:highlight>
                <a:latin typeface="Courier New"/>
                <a:ea typeface="Courier New"/>
                <a:cs typeface="Courier New"/>
                <a:sym typeface="Courier New"/>
              </a:rPr>
              <a:t>in</a:t>
            </a:r>
            <a:r>
              <a:rPr lang="en-IE" sz="1250">
                <a:solidFill>
                  <a:schemeClr val="dk1"/>
                </a:solidFill>
                <a:highlight>
                  <a:srgbClr val="FFFFFE"/>
                </a:highlight>
                <a:latin typeface="Courier New"/>
                <a:ea typeface="Courier New"/>
                <a:cs typeface="Courier New"/>
                <a:sym typeface="Courier New"/>
              </a:rPr>
              <a:t> </a:t>
            </a:r>
            <a:r>
              <a:rPr lang="en-IE" sz="1250">
                <a:solidFill>
                  <a:srgbClr val="795E26"/>
                </a:solidFill>
                <a:highlight>
                  <a:srgbClr val="FFFFFE"/>
                </a:highlight>
                <a:latin typeface="Courier New"/>
                <a:ea typeface="Courier New"/>
                <a:cs typeface="Courier New"/>
                <a:sym typeface="Courier New"/>
              </a:rPr>
              <a:t>range</a:t>
            </a:r>
            <a:r>
              <a:rPr lang="en-IE" sz="1250">
                <a:solidFill>
                  <a:schemeClr val="dk1"/>
                </a:solidFill>
                <a:highlight>
                  <a:srgbClr val="FFFFFE"/>
                </a:highlight>
                <a:latin typeface="Courier New"/>
                <a:ea typeface="Courier New"/>
                <a:cs typeface="Courier New"/>
                <a:sym typeface="Courier New"/>
              </a:rPr>
              <a:t>(</a:t>
            </a:r>
            <a:r>
              <a:rPr lang="en-IE" sz="1250">
                <a:solidFill>
                  <a:srgbClr val="795E26"/>
                </a:solidFill>
                <a:highlight>
                  <a:srgbClr val="FFFFFE"/>
                </a:highlight>
                <a:latin typeface="Courier New"/>
                <a:ea typeface="Courier New"/>
                <a:cs typeface="Courier New"/>
                <a:sym typeface="Courier New"/>
              </a:rPr>
              <a:t>len</a:t>
            </a:r>
            <a:r>
              <a:rPr lang="en-IE" sz="1250">
                <a:solidFill>
                  <a:schemeClr val="dk1"/>
                </a:solidFill>
                <a:highlight>
                  <a:srgbClr val="FFFFFE"/>
                </a:highlight>
                <a:latin typeface="Courier New"/>
                <a:ea typeface="Courier New"/>
                <a:cs typeface="Courier New"/>
                <a:sym typeface="Courier New"/>
              </a:rPr>
              <a:t>(text) - span + </a:t>
            </a:r>
            <a:r>
              <a:rPr lang="en-IE" sz="1250">
                <a:solidFill>
                  <a:srgbClr val="09885A"/>
                </a:solidFill>
                <a:highlight>
                  <a:srgbClr val="FFFFFE"/>
                </a:highlight>
                <a:latin typeface="Courier New"/>
                <a:ea typeface="Courier New"/>
                <a:cs typeface="Courier New"/>
                <a:sym typeface="Courier New"/>
              </a:rPr>
              <a:t>1</a:t>
            </a:r>
            <a:r>
              <a:rPr lang="en-IE"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008000"/>
                </a:solidFill>
                <a:highlight>
                  <a:srgbClr val="FFFFFE"/>
                </a:highlight>
                <a:latin typeface="Courier New"/>
                <a:ea typeface="Courier New"/>
                <a:cs typeface="Courier New"/>
                <a:sym typeface="Courier New"/>
              </a:rPr>
              <a:t># k is the index of the end of the span</a:t>
            </a:r>
            <a:endParaRPr sz="12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k = i + span</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AF00DB"/>
                </a:solidFill>
                <a:highlight>
                  <a:srgbClr val="FFFFFE"/>
                </a:highlight>
                <a:latin typeface="Courier New"/>
                <a:ea typeface="Courier New"/>
                <a:cs typeface="Courier New"/>
                <a:sym typeface="Courier New"/>
              </a:rPr>
              <a:t>if</a:t>
            </a:r>
            <a:r>
              <a:rPr lang="en-IE" sz="1250">
                <a:solidFill>
                  <a:schemeClr val="dk1"/>
                </a:solidFill>
                <a:highlight>
                  <a:srgbClr val="FFFFFE"/>
                </a:highlight>
                <a:latin typeface="Courier New"/>
                <a:ea typeface="Courier New"/>
                <a:cs typeface="Courier New"/>
                <a:sym typeface="Courier New"/>
              </a:rPr>
              <a:t> span == </a:t>
            </a:r>
            <a:r>
              <a:rPr lang="en-IE" sz="1250">
                <a:solidFill>
                  <a:srgbClr val="09885A"/>
                </a:solidFill>
                <a:highlight>
                  <a:srgbClr val="FFFFFE"/>
                </a:highlight>
                <a:latin typeface="Courier New"/>
                <a:ea typeface="Courier New"/>
                <a:cs typeface="Courier New"/>
                <a:sym typeface="Courier New"/>
              </a:rPr>
              <a:t>1</a:t>
            </a:r>
            <a:r>
              <a:rPr lang="en-IE"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AF00DB"/>
                </a:solidFill>
                <a:highlight>
                  <a:srgbClr val="FFFFFE"/>
                </a:highlight>
                <a:latin typeface="Courier New"/>
                <a:ea typeface="Courier New"/>
                <a:cs typeface="Courier New"/>
                <a:sym typeface="Courier New"/>
              </a:rPr>
              <a:t>for</a:t>
            </a:r>
            <a:r>
              <a:rPr lang="en-IE" sz="1250">
                <a:solidFill>
                  <a:schemeClr val="dk1"/>
                </a:solidFill>
                <a:highlight>
                  <a:srgbClr val="FFFFFE"/>
                </a:highlight>
                <a:latin typeface="Courier New"/>
                <a:ea typeface="Courier New"/>
                <a:cs typeface="Courier New"/>
                <a:sym typeface="Courier New"/>
              </a:rPr>
              <a:t> rule </a:t>
            </a:r>
            <a:r>
              <a:rPr lang="en-IE" sz="1250">
                <a:solidFill>
                  <a:srgbClr val="0000FF"/>
                </a:solidFill>
                <a:highlight>
                  <a:srgbClr val="FFFFFE"/>
                </a:highlight>
                <a:latin typeface="Courier New"/>
                <a:ea typeface="Courier New"/>
                <a:cs typeface="Courier New"/>
                <a:sym typeface="Courier New"/>
              </a:rPr>
              <a:t>in</a:t>
            </a:r>
            <a:r>
              <a:rPr lang="en-IE" sz="1250">
                <a:solidFill>
                  <a:schemeClr val="dk1"/>
                </a:solidFill>
                <a:highlight>
                  <a:srgbClr val="FFFFFE"/>
                </a:highlight>
                <a:latin typeface="Courier New"/>
                <a:ea typeface="Courier New"/>
                <a:cs typeface="Courier New"/>
                <a:sym typeface="Courier New"/>
              </a:rPr>
              <a:t> find_preterminal_rule(text[i]):</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tableau.update_prob(i, k, rule.lhs, rule.prob)</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AF00DB"/>
                </a:solidFill>
                <a:highlight>
                  <a:srgbClr val="FFFFFE"/>
                </a:highlight>
                <a:latin typeface="Courier New"/>
                <a:ea typeface="Courier New"/>
                <a:cs typeface="Courier New"/>
                <a:sym typeface="Courier New"/>
              </a:rPr>
              <a:t>else</a:t>
            </a:r>
            <a:r>
              <a:rPr lang="en-IE" sz="1250">
                <a:solidFill>
                  <a:schemeClr val="dk1"/>
                </a:solidFill>
                <a:highlight>
                  <a:srgbClr val="FFFFFE"/>
                </a:highlight>
                <a:latin typeface="Courier New"/>
                <a:ea typeface="Courier New"/>
                <a:cs typeface="Courier New"/>
                <a:sym typeface="Courier New"/>
              </a:rPr>
              <a:t>:</a:t>
            </a:r>
            <a:endParaRPr sz="2600"/>
          </a:p>
        </p:txBody>
      </p:sp>
      <p:sp>
        <p:nvSpPr>
          <p:cNvPr id="672" name="Google Shape;672;p46"/>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673" name="Google Shape;673;p46"/>
          <p:cNvSpPr txBox="1"/>
          <p:nvPr>
            <p:ph idx="1" type="body"/>
          </p:nvPr>
        </p:nvSpPr>
        <p:spPr>
          <a:xfrm>
            <a:off x="6310575" y="1332375"/>
            <a:ext cx="5283000" cy="4479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008000"/>
                </a:solidFill>
                <a:highlight>
                  <a:srgbClr val="FFFFFE"/>
                </a:highlight>
                <a:latin typeface="Courier New"/>
                <a:ea typeface="Courier New"/>
                <a:cs typeface="Courier New"/>
                <a:sym typeface="Courier New"/>
              </a:rPr>
              <a:t># j is the split in the rule</a:t>
            </a:r>
            <a:endParaRPr sz="12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AF00DB"/>
                </a:solidFill>
                <a:highlight>
                  <a:srgbClr val="FFFFFE"/>
                </a:highlight>
                <a:latin typeface="Courier New"/>
                <a:ea typeface="Courier New"/>
                <a:cs typeface="Courier New"/>
                <a:sym typeface="Courier New"/>
              </a:rPr>
              <a:t>for</a:t>
            </a:r>
            <a:r>
              <a:rPr lang="en-IE" sz="1250">
                <a:solidFill>
                  <a:schemeClr val="dk1"/>
                </a:solidFill>
                <a:highlight>
                  <a:srgbClr val="FFFFFE"/>
                </a:highlight>
                <a:latin typeface="Courier New"/>
                <a:ea typeface="Courier New"/>
                <a:cs typeface="Courier New"/>
                <a:sym typeface="Courier New"/>
              </a:rPr>
              <a:t> j </a:t>
            </a:r>
            <a:r>
              <a:rPr lang="en-IE" sz="1250">
                <a:solidFill>
                  <a:srgbClr val="0000FF"/>
                </a:solidFill>
                <a:highlight>
                  <a:srgbClr val="FFFFFE"/>
                </a:highlight>
                <a:latin typeface="Courier New"/>
                <a:ea typeface="Courier New"/>
                <a:cs typeface="Courier New"/>
                <a:sym typeface="Courier New"/>
              </a:rPr>
              <a:t>in</a:t>
            </a:r>
            <a:r>
              <a:rPr lang="en-IE" sz="1250">
                <a:solidFill>
                  <a:schemeClr val="dk1"/>
                </a:solidFill>
                <a:highlight>
                  <a:srgbClr val="FFFFFE"/>
                </a:highlight>
                <a:latin typeface="Courier New"/>
                <a:ea typeface="Courier New"/>
                <a:cs typeface="Courier New"/>
                <a:sym typeface="Courier New"/>
              </a:rPr>
              <a:t> </a:t>
            </a:r>
            <a:r>
              <a:rPr lang="en-IE" sz="1250">
                <a:solidFill>
                  <a:srgbClr val="795E26"/>
                </a:solidFill>
                <a:highlight>
                  <a:srgbClr val="FFFFFE"/>
                </a:highlight>
                <a:latin typeface="Courier New"/>
                <a:ea typeface="Courier New"/>
                <a:cs typeface="Courier New"/>
                <a:sym typeface="Courier New"/>
              </a:rPr>
              <a:t>range</a:t>
            </a:r>
            <a:r>
              <a:rPr lang="en-IE" sz="1250">
                <a:solidFill>
                  <a:schemeClr val="dk1"/>
                </a:solidFill>
                <a:highlight>
                  <a:srgbClr val="FFFFFE"/>
                </a:highlight>
                <a:latin typeface="Courier New"/>
                <a:ea typeface="Courier New"/>
                <a:cs typeface="Courier New"/>
                <a:sym typeface="Courier New"/>
              </a:rPr>
              <a:t>(i + </a:t>
            </a:r>
            <a:r>
              <a:rPr lang="en-IE" sz="1250">
                <a:solidFill>
                  <a:srgbClr val="09885A"/>
                </a:solidFill>
                <a:highlight>
                  <a:srgbClr val="FFFFFE"/>
                </a:highlight>
                <a:latin typeface="Courier New"/>
                <a:ea typeface="Courier New"/>
                <a:cs typeface="Courier New"/>
                <a:sym typeface="Courier New"/>
              </a:rPr>
              <a:t>1</a:t>
            </a:r>
            <a:r>
              <a:rPr lang="en-IE" sz="1250">
                <a:solidFill>
                  <a:schemeClr val="dk1"/>
                </a:solidFill>
                <a:highlight>
                  <a:srgbClr val="FFFFFE"/>
                </a:highlight>
                <a:latin typeface="Courier New"/>
                <a:ea typeface="Courier New"/>
                <a:cs typeface="Courier New"/>
                <a:sym typeface="Courier New"/>
              </a:rPr>
              <a:t>, k):</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008000"/>
                </a:solidFill>
                <a:highlight>
                  <a:srgbClr val="FFFFFE"/>
                </a:highlight>
                <a:latin typeface="Courier New"/>
                <a:ea typeface="Courier New"/>
                <a:cs typeface="Courier New"/>
                <a:sym typeface="Courier New"/>
              </a:rPr>
              <a:t># search for matching rules</a:t>
            </a:r>
            <a:endParaRPr sz="12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AF00DB"/>
                </a:solidFill>
                <a:highlight>
                  <a:srgbClr val="FFFFFE"/>
                </a:highlight>
                <a:latin typeface="Courier New"/>
                <a:ea typeface="Courier New"/>
                <a:cs typeface="Courier New"/>
                <a:sym typeface="Courier New"/>
              </a:rPr>
              <a:t>for</a:t>
            </a:r>
            <a:r>
              <a:rPr lang="en-IE" sz="1250">
                <a:solidFill>
                  <a:schemeClr val="dk1"/>
                </a:solidFill>
                <a:highlight>
                  <a:srgbClr val="FFFFFE"/>
                </a:highlight>
                <a:latin typeface="Courier New"/>
                <a:ea typeface="Courier New"/>
                <a:cs typeface="Courier New"/>
                <a:sym typeface="Courier New"/>
              </a:rPr>
              <a:t> tag1 </a:t>
            </a:r>
            <a:r>
              <a:rPr lang="en-IE" sz="1250">
                <a:solidFill>
                  <a:srgbClr val="0000FF"/>
                </a:solidFill>
                <a:highlight>
                  <a:srgbClr val="FFFFFE"/>
                </a:highlight>
                <a:latin typeface="Courier New"/>
                <a:ea typeface="Courier New"/>
                <a:cs typeface="Courier New"/>
                <a:sym typeface="Courier New"/>
              </a:rPr>
              <a:t>in</a:t>
            </a:r>
            <a:r>
              <a:rPr lang="en-IE" sz="1250">
                <a:solidFill>
                  <a:schemeClr val="dk1"/>
                </a:solidFill>
                <a:highlight>
                  <a:srgbClr val="FFFFFE"/>
                </a:highlight>
                <a:latin typeface="Courier New"/>
                <a:ea typeface="Courier New"/>
                <a:cs typeface="Courier New"/>
                <a:sym typeface="Courier New"/>
              </a:rPr>
              <a:t> tableau.get_tags(i, j):</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AF00DB"/>
                </a:solidFill>
                <a:highlight>
                  <a:srgbClr val="FFFFFE"/>
                </a:highlight>
                <a:latin typeface="Courier New"/>
                <a:ea typeface="Courier New"/>
                <a:cs typeface="Courier New"/>
                <a:sym typeface="Courier New"/>
              </a:rPr>
              <a:t>for</a:t>
            </a:r>
            <a:r>
              <a:rPr lang="en-IE" sz="1250">
                <a:solidFill>
                  <a:schemeClr val="dk1"/>
                </a:solidFill>
                <a:highlight>
                  <a:srgbClr val="FFFFFE"/>
                </a:highlight>
                <a:latin typeface="Courier New"/>
                <a:ea typeface="Courier New"/>
                <a:cs typeface="Courier New"/>
                <a:sym typeface="Courier New"/>
              </a:rPr>
              <a:t> tag2 </a:t>
            </a:r>
            <a:r>
              <a:rPr lang="en-IE" sz="1250">
                <a:solidFill>
                  <a:srgbClr val="0000FF"/>
                </a:solidFill>
                <a:highlight>
                  <a:srgbClr val="FFFFFE"/>
                </a:highlight>
                <a:latin typeface="Courier New"/>
                <a:ea typeface="Courier New"/>
                <a:cs typeface="Courier New"/>
                <a:sym typeface="Courier New"/>
              </a:rPr>
              <a:t>in</a:t>
            </a:r>
            <a:r>
              <a:rPr lang="en-IE" sz="1250">
                <a:solidFill>
                  <a:schemeClr val="dk1"/>
                </a:solidFill>
                <a:highlight>
                  <a:srgbClr val="FFFFFE"/>
                </a:highlight>
                <a:latin typeface="Courier New"/>
                <a:ea typeface="Courier New"/>
                <a:cs typeface="Courier New"/>
                <a:sym typeface="Courier New"/>
              </a:rPr>
              <a:t> tableau.get_tags(j, k):</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AF00DB"/>
                </a:solidFill>
                <a:highlight>
                  <a:srgbClr val="FFFFFE"/>
                </a:highlight>
                <a:latin typeface="Courier New"/>
                <a:ea typeface="Courier New"/>
                <a:cs typeface="Courier New"/>
                <a:sym typeface="Courier New"/>
              </a:rPr>
              <a:t>for</a:t>
            </a:r>
            <a:r>
              <a:rPr lang="en-IE" sz="1250">
                <a:solidFill>
                  <a:schemeClr val="dk1"/>
                </a:solidFill>
                <a:highlight>
                  <a:srgbClr val="FFFFFE"/>
                </a:highlight>
                <a:latin typeface="Courier New"/>
                <a:ea typeface="Courier New"/>
                <a:cs typeface="Courier New"/>
                <a:sym typeface="Courier New"/>
              </a:rPr>
              <a:t> rule </a:t>
            </a:r>
            <a:r>
              <a:rPr lang="en-IE" sz="1250">
                <a:solidFill>
                  <a:srgbClr val="0000FF"/>
                </a:solidFill>
                <a:highlight>
                  <a:srgbClr val="FFFFFE"/>
                </a:highlight>
                <a:latin typeface="Courier New"/>
                <a:ea typeface="Courier New"/>
                <a:cs typeface="Courier New"/>
                <a:sym typeface="Courier New"/>
              </a:rPr>
              <a:t>in</a:t>
            </a:r>
            <a:r>
              <a:rPr lang="en-IE" sz="1250">
                <a:solidFill>
                  <a:schemeClr val="dk1"/>
                </a:solidFill>
                <a:highlight>
                  <a:srgbClr val="FFFFFE"/>
                </a:highlight>
                <a:latin typeface="Courier New"/>
                <a:ea typeface="Courier New"/>
                <a:cs typeface="Courier New"/>
                <a:sym typeface="Courier New"/>
              </a:rPr>
              <a:t> find_rules(tag1, tag2):</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a:t>
            </a:r>
            <a:r>
              <a:rPr lang="en-IE" sz="1250">
                <a:solidFill>
                  <a:srgbClr val="008000"/>
                </a:solidFill>
                <a:highlight>
                  <a:srgbClr val="FFFFFE"/>
                </a:highlight>
                <a:latin typeface="Courier New"/>
                <a:ea typeface="Courier New"/>
                <a:cs typeface="Courier New"/>
                <a:sym typeface="Courier New"/>
              </a:rPr>
              <a:t># Calculate updated probability</a:t>
            </a:r>
            <a:endParaRPr sz="12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p = (tableau.get_prob(i, j, tag1) *</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tableau.get_prob(j, k, tag2) *</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rule.prob)</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IE" sz="1250">
                <a:solidFill>
                  <a:schemeClr val="dk1"/>
                </a:solidFill>
                <a:highlight>
                  <a:srgbClr val="FFFFFE"/>
                </a:highlight>
                <a:latin typeface="Courier New"/>
                <a:ea typeface="Courier New"/>
                <a:cs typeface="Courier New"/>
                <a:sym typeface="Courier New"/>
              </a:rPr>
              <a:t>               tableau.update_prob(i, k, rule.lhs, p)</a:t>
            </a:r>
            <a:endParaRPr sz="1250">
              <a:solidFill>
                <a:schemeClr val="dk1"/>
              </a:solidFill>
              <a:highlight>
                <a:srgbClr val="FFFFFE"/>
              </a:highlight>
              <a:latin typeface="Courier New"/>
              <a:ea typeface="Courier New"/>
              <a:cs typeface="Courier New"/>
              <a:sym typeface="Courier New"/>
            </a:endParaRPr>
          </a:p>
          <a:p>
            <a:pPr indent="-215900" lvl="0" marL="342900" marR="0" rtl="0" algn="l">
              <a:lnSpc>
                <a:spcPct val="90000"/>
              </a:lnSpc>
              <a:spcBef>
                <a:spcPts val="400"/>
              </a:spcBef>
              <a:spcAft>
                <a:spcPts val="0"/>
              </a:spcAft>
              <a:buClr>
                <a:srgbClr val="3F3F3F"/>
              </a:buClr>
              <a:buSzPts val="2800"/>
              <a:buFont typeface="Arial"/>
              <a:buNone/>
            </a:pPr>
            <a:r>
              <a:t/>
            </a:r>
            <a:endParaRPr sz="2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7"/>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Challenges and Solutions with Parsing</a:t>
            </a:r>
            <a:endParaRPr b="0" i="0" sz="4400" u="none" cap="none" strike="noStrike">
              <a:solidFill>
                <a:srgbClr val="75114A"/>
              </a:solidFill>
              <a:latin typeface="Calibri"/>
              <a:ea typeface="Calibri"/>
              <a:cs typeface="Calibri"/>
              <a:sym typeface="Calibri"/>
            </a:endParaRPr>
          </a:p>
        </p:txBody>
      </p:sp>
      <p:sp>
        <p:nvSpPr>
          <p:cNvPr id="680" name="Google Shape;680;p47"/>
          <p:cNvSpPr txBox="1"/>
          <p:nvPr>
            <p:ph idx="1" type="body"/>
          </p:nvPr>
        </p:nvSpPr>
        <p:spPr>
          <a:xfrm>
            <a:off x="838200" y="1488033"/>
            <a:ext cx="10515600" cy="3813300"/>
          </a:xfrm>
          <a:prstGeom prst="rect">
            <a:avLst/>
          </a:prstGeom>
          <a:noFill/>
          <a:ln>
            <a:noFill/>
          </a:ln>
        </p:spPr>
        <p:txBody>
          <a:bodyPr anchorCtr="0" anchor="t" bIns="91425" lIns="91425" spcFirstLastPara="1" rIns="91425" wrap="square" tIns="91425">
            <a:noAutofit/>
          </a:bodyPr>
          <a:lstStyle/>
          <a:p>
            <a:pPr indent="0" lvl="0" marL="127000" marR="0" rtl="0" algn="l">
              <a:lnSpc>
                <a:spcPct val="90000"/>
              </a:lnSpc>
              <a:spcBef>
                <a:spcPts val="400"/>
              </a:spcBef>
              <a:spcAft>
                <a:spcPts val="0"/>
              </a:spcAft>
              <a:buClr>
                <a:srgbClr val="3F3F3F"/>
              </a:buClr>
              <a:buSzPts val="2800"/>
              <a:buFont typeface="Arial"/>
              <a:buNone/>
            </a:pPr>
            <a:r>
              <a:rPr lang="en-IE" sz="2400"/>
              <a:t>Issues with PCFGs:</a:t>
            </a:r>
            <a:endParaRPr sz="2400"/>
          </a:p>
          <a:p>
            <a:pPr indent="-381000" lvl="0" marL="457200" marR="0" rtl="0" algn="l">
              <a:lnSpc>
                <a:spcPct val="90000"/>
              </a:lnSpc>
              <a:spcBef>
                <a:spcPts val="400"/>
              </a:spcBef>
              <a:spcAft>
                <a:spcPts val="0"/>
              </a:spcAft>
              <a:buSzPts val="2400"/>
              <a:buChar char="•"/>
            </a:pPr>
            <a:r>
              <a:rPr lang="en-IE" sz="2400"/>
              <a:t>Lexical Dependencies</a:t>
            </a:r>
            <a:endParaRPr sz="2400"/>
          </a:p>
          <a:p>
            <a:pPr indent="-381000" lvl="0" marL="457200" marR="0" rtl="0" algn="l">
              <a:lnSpc>
                <a:spcPct val="90000"/>
              </a:lnSpc>
              <a:spcBef>
                <a:spcPts val="0"/>
              </a:spcBef>
              <a:spcAft>
                <a:spcPts val="0"/>
              </a:spcAft>
              <a:buSzPts val="2400"/>
              <a:buChar char="•"/>
            </a:pPr>
            <a:r>
              <a:rPr lang="en-IE" sz="2400"/>
              <a:t>Lexical Attachment (‘he hit the man with a bat’)</a:t>
            </a:r>
            <a:endParaRPr sz="2400"/>
          </a:p>
          <a:p>
            <a:pPr indent="-381000" lvl="0" marL="457200" marR="0" rtl="0" algn="l">
              <a:lnSpc>
                <a:spcPct val="90000"/>
              </a:lnSpc>
              <a:spcBef>
                <a:spcPts val="0"/>
              </a:spcBef>
              <a:spcAft>
                <a:spcPts val="0"/>
              </a:spcAft>
              <a:buSzPts val="2400"/>
              <a:buChar char="•"/>
            </a:pPr>
            <a:r>
              <a:rPr lang="en-IE" sz="2400"/>
              <a:t>Parse ambiguity</a:t>
            </a:r>
            <a:endParaRPr sz="2400"/>
          </a:p>
          <a:p>
            <a:pPr indent="0" lvl="0" marL="0" marR="0" rtl="0" algn="l">
              <a:lnSpc>
                <a:spcPct val="90000"/>
              </a:lnSpc>
              <a:spcBef>
                <a:spcPts val="400"/>
              </a:spcBef>
              <a:spcAft>
                <a:spcPts val="0"/>
              </a:spcAft>
              <a:buNone/>
            </a:pPr>
            <a:r>
              <a:rPr lang="en-IE" sz="2400"/>
              <a:t>Solutions</a:t>
            </a:r>
            <a:endParaRPr sz="2400"/>
          </a:p>
          <a:p>
            <a:pPr indent="-381000" lvl="0" marL="457200" marR="0" rtl="0" algn="l">
              <a:lnSpc>
                <a:spcPct val="90000"/>
              </a:lnSpc>
              <a:spcBef>
                <a:spcPts val="400"/>
              </a:spcBef>
              <a:spcAft>
                <a:spcPts val="0"/>
              </a:spcAft>
              <a:buSzPts val="2400"/>
              <a:buChar char="•"/>
            </a:pPr>
            <a:r>
              <a:rPr lang="en-IE" sz="2400"/>
              <a:t>Lexicalised parsing</a:t>
            </a:r>
            <a:endParaRPr sz="2400"/>
          </a:p>
          <a:p>
            <a:pPr indent="-381000" lvl="0" marL="457200" marR="0" rtl="0" algn="l">
              <a:lnSpc>
                <a:spcPct val="90000"/>
              </a:lnSpc>
              <a:spcBef>
                <a:spcPts val="0"/>
              </a:spcBef>
              <a:spcAft>
                <a:spcPts val="0"/>
              </a:spcAft>
              <a:buSzPts val="2400"/>
              <a:buChar char="•"/>
            </a:pPr>
            <a:r>
              <a:rPr lang="en-IE" sz="2400"/>
              <a:t>Dependency parsing</a:t>
            </a:r>
            <a:endParaRPr sz="2400"/>
          </a:p>
        </p:txBody>
      </p:sp>
      <p:pic>
        <p:nvPicPr>
          <p:cNvPr id="681" name="Google Shape;681;p47"/>
          <p:cNvPicPr preferRelativeResize="0"/>
          <p:nvPr/>
        </p:nvPicPr>
        <p:blipFill rotWithShape="1">
          <a:blip r:embed="rId3">
            <a:alphaModFix/>
          </a:blip>
          <a:srcRect b="0" l="0" r="0" t="0"/>
          <a:stretch/>
        </p:blipFill>
        <p:spPr>
          <a:xfrm>
            <a:off x="7049300" y="2956714"/>
            <a:ext cx="4494204" cy="2960887"/>
          </a:xfrm>
          <a:prstGeom prst="rect">
            <a:avLst/>
          </a:prstGeom>
          <a:noFill/>
          <a:ln>
            <a:noFill/>
          </a:ln>
        </p:spPr>
      </p:pic>
      <p:sp>
        <p:nvSpPr>
          <p:cNvPr id="682" name="Google Shape;682;p47"/>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8"/>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Vector Space Models</a:t>
            </a:r>
            <a:endParaRPr/>
          </a:p>
        </p:txBody>
      </p:sp>
      <p:sp>
        <p:nvSpPr>
          <p:cNvPr id="689" name="Google Shape;689;p48"/>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9"/>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Distributional Hypothesis </a:t>
            </a:r>
            <a:endParaRPr b="0" i="0" sz="4400" u="none" cap="none" strike="noStrike">
              <a:solidFill>
                <a:srgbClr val="75114A"/>
              </a:solidFill>
              <a:latin typeface="Calibri"/>
              <a:ea typeface="Calibri"/>
              <a:cs typeface="Calibri"/>
              <a:sym typeface="Calibri"/>
            </a:endParaRPr>
          </a:p>
        </p:txBody>
      </p:sp>
      <p:sp>
        <p:nvSpPr>
          <p:cNvPr id="695" name="Google Shape;695;p49"/>
          <p:cNvSpPr txBox="1"/>
          <p:nvPr>
            <p:ph idx="1" type="body"/>
          </p:nvPr>
        </p:nvSpPr>
        <p:spPr>
          <a:xfrm>
            <a:off x="838200" y="3581400"/>
            <a:ext cx="11055900" cy="2001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2800"/>
              <a:buChar char="•"/>
            </a:pPr>
            <a:r>
              <a:rPr i="1" lang="en-IE"/>
              <a:t>“you shall know a word by the company it keeps”</a:t>
            </a:r>
            <a:r>
              <a:rPr lang="en-IE"/>
              <a:t> -  (Firth 1957)</a:t>
            </a:r>
            <a:endParaRPr/>
          </a:p>
          <a:p>
            <a:pPr indent="-406400" lvl="0" marL="457200" marR="0" rtl="0" algn="l">
              <a:lnSpc>
                <a:spcPct val="100000"/>
              </a:lnSpc>
              <a:spcBef>
                <a:spcPts val="1000"/>
              </a:spcBef>
              <a:spcAft>
                <a:spcPts val="0"/>
              </a:spcAft>
              <a:buSzPts val="2800"/>
              <a:buChar char="•"/>
            </a:pPr>
            <a:r>
              <a:rPr i="1" lang="en-IE"/>
              <a:t>cat </a:t>
            </a:r>
            <a:r>
              <a:rPr lang="en-IE"/>
              <a:t>and </a:t>
            </a:r>
            <a:r>
              <a:rPr i="1" lang="en-IE"/>
              <a:t>dog </a:t>
            </a:r>
            <a:r>
              <a:rPr lang="en-IE"/>
              <a:t>occur in similar contexts, therefore similar in meaning</a:t>
            </a:r>
            <a:endParaRPr/>
          </a:p>
          <a:p>
            <a:pPr indent="-406400" lvl="0" marL="457200" marR="0" rtl="0" algn="l">
              <a:lnSpc>
                <a:spcPct val="100000"/>
              </a:lnSpc>
              <a:spcBef>
                <a:spcPts val="1000"/>
              </a:spcBef>
              <a:spcAft>
                <a:spcPts val="1000"/>
              </a:spcAft>
              <a:buSzPts val="2800"/>
              <a:buChar char="•"/>
            </a:pPr>
            <a:r>
              <a:rPr b="1" lang="en-IE"/>
              <a:t>Distributional Semantics </a:t>
            </a:r>
            <a:endParaRPr b="1"/>
          </a:p>
        </p:txBody>
      </p:sp>
      <p:sp>
        <p:nvSpPr>
          <p:cNvPr id="696" name="Google Shape;696;p49"/>
          <p:cNvSpPr txBox="1"/>
          <p:nvPr/>
        </p:nvSpPr>
        <p:spPr>
          <a:xfrm>
            <a:off x="3718621" y="6157579"/>
            <a:ext cx="68409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1" lang="en-IE" sz="1000" u="none" cap="none" strike="noStrike">
                <a:solidFill>
                  <a:srgbClr val="000000"/>
                </a:solidFill>
                <a:latin typeface="Arial"/>
                <a:ea typeface="Arial"/>
                <a:cs typeface="Arial"/>
                <a:sym typeface="Arial"/>
              </a:rPr>
              <a:t>Firth, J.R. (1957). "A synopsis of linguistic theory 1930-1955". Studies in Linguistic Analysis: 1–32</a:t>
            </a:r>
            <a:endParaRPr b="0" i="0" sz="1000" u="none" cap="none" strike="noStrike">
              <a:solidFill>
                <a:srgbClr val="000000"/>
              </a:solidFill>
              <a:latin typeface="Arial"/>
              <a:ea typeface="Arial"/>
              <a:cs typeface="Arial"/>
              <a:sym typeface="Arial"/>
            </a:endParaRPr>
          </a:p>
        </p:txBody>
      </p:sp>
      <p:pic>
        <p:nvPicPr>
          <p:cNvPr id="697" name="Google Shape;697;p49"/>
          <p:cNvPicPr preferRelativeResize="0"/>
          <p:nvPr/>
        </p:nvPicPr>
        <p:blipFill rotWithShape="1">
          <a:blip r:embed="rId3">
            <a:alphaModFix/>
          </a:blip>
          <a:srcRect b="0" l="0" r="0" t="0"/>
          <a:stretch/>
        </p:blipFill>
        <p:spPr>
          <a:xfrm>
            <a:off x="9760425" y="256000"/>
            <a:ext cx="2133600" cy="3048000"/>
          </a:xfrm>
          <a:prstGeom prst="rect">
            <a:avLst/>
          </a:prstGeom>
          <a:noFill/>
          <a:ln>
            <a:noFill/>
          </a:ln>
        </p:spPr>
      </p:pic>
      <p:sp>
        <p:nvSpPr>
          <p:cNvPr id="698" name="Google Shape;698;p49"/>
          <p:cNvSpPr txBox="1"/>
          <p:nvPr>
            <p:ph idx="11" type="ftr"/>
          </p:nvPr>
        </p:nvSpPr>
        <p:spPr>
          <a:xfrm>
            <a:off x="7239000" y="6113463"/>
            <a:ext cx="41148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0"/>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lang="en-IE" sz="4400" u="none" cap="none" strike="noStrike">
                <a:solidFill>
                  <a:srgbClr val="75114A"/>
                </a:solidFill>
                <a:latin typeface="Calibri"/>
                <a:ea typeface="Calibri"/>
                <a:cs typeface="Calibri"/>
                <a:sym typeface="Calibri"/>
              </a:rPr>
              <a:t>Co-occurrence </a:t>
            </a:r>
            <a:r>
              <a:rPr lang="en-IE"/>
              <a:t>Matrix (Context N=1)</a:t>
            </a:r>
            <a:endParaRPr/>
          </a:p>
          <a:p>
            <a:pPr indent="0" lvl="0" marL="0" marR="0" rtl="0" algn="l">
              <a:lnSpc>
                <a:spcPct val="90000"/>
              </a:lnSpc>
              <a:spcBef>
                <a:spcPts val="0"/>
              </a:spcBef>
              <a:spcAft>
                <a:spcPts val="0"/>
              </a:spcAft>
              <a:buClr>
                <a:srgbClr val="75114A"/>
              </a:buClr>
              <a:buSzPts val="4400"/>
              <a:buFont typeface="Calibri"/>
              <a:buNone/>
            </a:pPr>
            <a:r>
              <a:t/>
            </a:r>
            <a:endParaRPr/>
          </a:p>
        </p:txBody>
      </p:sp>
      <p:sp>
        <p:nvSpPr>
          <p:cNvPr id="704" name="Google Shape;704;p50"/>
          <p:cNvSpPr txBox="1"/>
          <p:nvPr>
            <p:ph idx="1" type="body"/>
          </p:nvPr>
        </p:nvSpPr>
        <p:spPr>
          <a:xfrm>
            <a:off x="838200" y="1601000"/>
            <a:ext cx="10515600" cy="40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F3F"/>
              </a:buClr>
              <a:buSzPts val="2800"/>
              <a:buFont typeface="Arial"/>
              <a:buNone/>
            </a:pPr>
            <a:r>
              <a:rPr b="1" lang="en-IE" sz="2000"/>
              <a:t>Corpus</a:t>
            </a:r>
            <a:endParaRPr b="1" i="1" sz="2000"/>
          </a:p>
          <a:p>
            <a:pPr indent="0" lvl="0" marL="457200" marR="0" rtl="0" algn="l">
              <a:lnSpc>
                <a:spcPct val="100000"/>
              </a:lnSpc>
              <a:spcBef>
                <a:spcPts val="1000"/>
              </a:spcBef>
              <a:spcAft>
                <a:spcPts val="0"/>
              </a:spcAft>
              <a:buClr>
                <a:srgbClr val="3F3F3F"/>
              </a:buClr>
              <a:buSzPts val="2800"/>
              <a:buFont typeface="Arial"/>
              <a:buNone/>
            </a:pPr>
            <a:r>
              <a:rPr b="1" i="1" lang="en-IE" sz="2000" u="none" cap="none" strike="noStrike">
                <a:solidFill>
                  <a:srgbClr val="3F3F3F"/>
                </a:solidFill>
              </a:rPr>
              <a:t>The cat lies</a:t>
            </a:r>
            <a:r>
              <a:rPr i="1" lang="en-IE" sz="2000" u="none" cap="none" strike="noStrike">
                <a:solidFill>
                  <a:srgbClr val="3F3F3F"/>
                </a:solidFill>
              </a:rPr>
              <a:t> on the mat.</a:t>
            </a:r>
            <a:endParaRPr sz="2000"/>
          </a:p>
          <a:p>
            <a:pPr indent="0" lvl="0" marL="457200" marR="0" rtl="0" algn="l">
              <a:lnSpc>
                <a:spcPct val="100000"/>
              </a:lnSpc>
              <a:spcBef>
                <a:spcPts val="1000"/>
              </a:spcBef>
              <a:spcAft>
                <a:spcPts val="0"/>
              </a:spcAft>
              <a:buClr>
                <a:srgbClr val="3F3F3F"/>
              </a:buClr>
              <a:buSzPts val="2800"/>
              <a:buFont typeface="Arial"/>
              <a:buNone/>
            </a:pPr>
            <a:r>
              <a:rPr b="1" i="1" lang="en-IE" sz="2000" u="none" cap="none" strike="noStrike">
                <a:solidFill>
                  <a:srgbClr val="3F3F3F"/>
                </a:solidFill>
              </a:rPr>
              <a:t>The </a:t>
            </a:r>
            <a:r>
              <a:rPr b="1" i="1" lang="en-IE" sz="2000"/>
              <a:t>dog </a:t>
            </a:r>
            <a:r>
              <a:rPr b="1" i="1" lang="en-IE" sz="2000" u="none" cap="none" strike="noStrike">
                <a:solidFill>
                  <a:srgbClr val="3F3F3F"/>
                </a:solidFill>
              </a:rPr>
              <a:t>lies</a:t>
            </a:r>
            <a:r>
              <a:rPr i="1" lang="en-IE" sz="2000" u="none" cap="none" strike="noStrike">
                <a:solidFill>
                  <a:srgbClr val="3F3F3F"/>
                </a:solidFill>
              </a:rPr>
              <a:t> on the floor.		</a:t>
            </a:r>
            <a:endParaRPr i="0" sz="2000" u="none" cap="none" strike="noStrike">
              <a:solidFill>
                <a:srgbClr val="3F3F3F"/>
              </a:solidFill>
            </a:endParaRPr>
          </a:p>
          <a:p>
            <a:pPr indent="0" lvl="0" marL="457200" marR="0" rtl="0" algn="l">
              <a:lnSpc>
                <a:spcPct val="100000"/>
              </a:lnSpc>
              <a:spcBef>
                <a:spcPts val="1000"/>
              </a:spcBef>
              <a:spcAft>
                <a:spcPts val="0"/>
              </a:spcAft>
              <a:buClr>
                <a:srgbClr val="3F3F3F"/>
              </a:buClr>
              <a:buSzPts val="2800"/>
              <a:buFont typeface="Arial"/>
              <a:buNone/>
            </a:pPr>
            <a:r>
              <a:rPr b="1" i="1" lang="en-IE" sz="2000"/>
              <a:t>The</a:t>
            </a:r>
            <a:r>
              <a:rPr b="1" i="1" lang="en-IE" sz="2000" u="none" cap="none" strike="noStrike">
                <a:solidFill>
                  <a:srgbClr val="3F3F3F"/>
                </a:solidFill>
              </a:rPr>
              <a:t> cat sits</a:t>
            </a:r>
            <a:r>
              <a:rPr i="1" lang="en-IE" sz="2000" u="none" cap="none" strike="noStrike">
                <a:solidFill>
                  <a:srgbClr val="3F3F3F"/>
                </a:solidFill>
              </a:rPr>
              <a:t> near the door.</a:t>
            </a:r>
            <a:endParaRPr i="1" sz="2000" u="none" cap="none" strike="noStrike">
              <a:solidFill>
                <a:srgbClr val="3F3F3F"/>
              </a:solidFill>
            </a:endParaRPr>
          </a:p>
          <a:p>
            <a:pPr indent="0" lvl="0" marL="457200" marR="0" rtl="0" algn="l">
              <a:lnSpc>
                <a:spcPct val="100000"/>
              </a:lnSpc>
              <a:spcBef>
                <a:spcPts val="1000"/>
              </a:spcBef>
              <a:spcAft>
                <a:spcPts val="0"/>
              </a:spcAft>
              <a:buClr>
                <a:srgbClr val="3F3F3F"/>
              </a:buClr>
              <a:buSzPts val="2800"/>
              <a:buFont typeface="Arial"/>
              <a:buNone/>
            </a:pPr>
            <a:r>
              <a:rPr b="1" i="1" lang="en-IE" sz="2000"/>
              <a:t>The dog lies</a:t>
            </a:r>
            <a:r>
              <a:rPr i="1" lang="en-IE" sz="2000"/>
              <a:t> near the door</a:t>
            </a:r>
            <a:endParaRPr i="1" sz="2000"/>
          </a:p>
          <a:p>
            <a:pPr indent="0" lvl="0" marL="0" rtl="0" algn="l">
              <a:lnSpc>
                <a:spcPct val="100000"/>
              </a:lnSpc>
              <a:spcBef>
                <a:spcPts val="1000"/>
              </a:spcBef>
              <a:spcAft>
                <a:spcPts val="0"/>
              </a:spcAft>
              <a:buClr>
                <a:srgbClr val="3F3F3F"/>
              </a:buClr>
              <a:buSzPts val="2800"/>
              <a:buFont typeface="Arial"/>
              <a:buNone/>
            </a:pPr>
            <a:r>
              <a:rPr b="1" lang="en-IE" sz="2000"/>
              <a:t>Targets</a:t>
            </a:r>
            <a:endParaRPr b="1" sz="2000"/>
          </a:p>
          <a:p>
            <a:pPr indent="0" lvl="0" marL="457200" rtl="0" algn="l">
              <a:lnSpc>
                <a:spcPct val="100000"/>
              </a:lnSpc>
              <a:spcBef>
                <a:spcPts val="1000"/>
              </a:spcBef>
              <a:spcAft>
                <a:spcPts val="0"/>
              </a:spcAft>
              <a:buClr>
                <a:srgbClr val="3F3F3F"/>
              </a:buClr>
              <a:buSzPts val="2800"/>
              <a:buFont typeface="Arial"/>
              <a:buNone/>
            </a:pPr>
            <a:r>
              <a:rPr i="1" lang="en-IE" sz="2000"/>
              <a:t>cat, dog</a:t>
            </a:r>
            <a:endParaRPr i="1" sz="2000"/>
          </a:p>
          <a:p>
            <a:pPr indent="0" lvl="0" marL="0" rtl="0" algn="l">
              <a:lnSpc>
                <a:spcPct val="100000"/>
              </a:lnSpc>
              <a:spcBef>
                <a:spcPts val="1000"/>
              </a:spcBef>
              <a:spcAft>
                <a:spcPts val="0"/>
              </a:spcAft>
              <a:buClr>
                <a:srgbClr val="3F3F3F"/>
              </a:buClr>
              <a:buSzPts val="2800"/>
              <a:buFont typeface="Arial"/>
              <a:buNone/>
            </a:pPr>
            <a:r>
              <a:rPr b="1" lang="en-IE" sz="2000"/>
              <a:t>Vocabulary of context words (V)</a:t>
            </a:r>
            <a:endParaRPr b="1" sz="2000"/>
          </a:p>
          <a:p>
            <a:pPr indent="0" lvl="0" marL="457200" rtl="0" algn="l">
              <a:lnSpc>
                <a:spcPct val="100000"/>
              </a:lnSpc>
              <a:spcBef>
                <a:spcPts val="1000"/>
              </a:spcBef>
              <a:spcAft>
                <a:spcPts val="0"/>
              </a:spcAft>
              <a:buClr>
                <a:srgbClr val="3F3F3F"/>
              </a:buClr>
              <a:buSzPts val="2800"/>
              <a:buFont typeface="Arial"/>
              <a:buNone/>
            </a:pPr>
            <a:r>
              <a:rPr i="1" lang="en-IE" sz="2000"/>
              <a:t>the, lies, on, mat, floor, sits, near, door</a:t>
            </a:r>
            <a:endParaRPr i="1" sz="2000"/>
          </a:p>
          <a:p>
            <a:pPr indent="-228600" lvl="0" marL="457200" rtl="0" algn="l">
              <a:lnSpc>
                <a:spcPct val="90000"/>
              </a:lnSpc>
              <a:spcBef>
                <a:spcPts val="1600"/>
              </a:spcBef>
              <a:spcAft>
                <a:spcPts val="0"/>
              </a:spcAft>
              <a:buClr>
                <a:srgbClr val="3F3F3F"/>
              </a:buClr>
              <a:buSzPts val="2800"/>
              <a:buFont typeface="Arial"/>
              <a:buNone/>
            </a:pPr>
            <a:r>
              <a:t/>
            </a:r>
            <a:endParaRPr/>
          </a:p>
          <a:p>
            <a:pPr indent="-228600" lvl="0" marL="457200" marR="0" rtl="0" algn="l">
              <a:lnSpc>
                <a:spcPct val="90000"/>
              </a:lnSpc>
              <a:spcBef>
                <a:spcPts val="1600"/>
              </a:spcBef>
              <a:spcAft>
                <a:spcPts val="0"/>
              </a:spcAft>
              <a:buClr>
                <a:srgbClr val="3F3F3F"/>
              </a:buClr>
              <a:buSzPts val="2800"/>
              <a:buFont typeface="Arial"/>
              <a:buNone/>
            </a:pPr>
            <a:r>
              <a:t/>
            </a:r>
            <a:endParaRPr b="1" sz="2000"/>
          </a:p>
        </p:txBody>
      </p:sp>
      <p:sp>
        <p:nvSpPr>
          <p:cNvPr id="705" name="Google Shape;705;p50"/>
          <p:cNvSpPr txBox="1"/>
          <p:nvPr>
            <p:ph idx="11" type="ftr"/>
          </p:nvPr>
        </p:nvSpPr>
        <p:spPr>
          <a:xfrm>
            <a:off x="7239000" y="6113463"/>
            <a:ext cx="41148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graphicFrame>
        <p:nvGraphicFramePr>
          <p:cNvPr id="706" name="Google Shape;706;p50"/>
          <p:cNvGraphicFramePr/>
          <p:nvPr/>
        </p:nvGraphicFramePr>
        <p:xfrm>
          <a:off x="5839524" y="2286810"/>
          <a:ext cx="3000000" cy="3000000"/>
        </p:xfrm>
        <a:graphic>
          <a:graphicData uri="http://schemas.openxmlformats.org/drawingml/2006/table">
            <a:tbl>
              <a:tblPr bandRow="1" firstRow="1">
                <a:noFill/>
                <a:tableStyleId>{669CA430-C550-4355-ADA0-96E2C1E241F9}</a:tableStyleId>
              </a:tblPr>
              <a:tblGrid>
                <a:gridCol w="606950"/>
                <a:gridCol w="574025"/>
                <a:gridCol w="574025"/>
                <a:gridCol w="574025"/>
                <a:gridCol w="574025"/>
                <a:gridCol w="574025"/>
                <a:gridCol w="574025"/>
                <a:gridCol w="574025"/>
                <a:gridCol w="574025"/>
              </a:tblGrid>
              <a:tr h="139475">
                <a:tc>
                  <a:txBody>
                    <a:bodyPr/>
                    <a:lstStyle/>
                    <a:p>
                      <a:pPr indent="0" lvl="0" marL="0" marR="0" rtl="0" algn="ctr">
                        <a:lnSpc>
                          <a:spcPct val="100000"/>
                        </a:lnSpc>
                        <a:spcBef>
                          <a:spcPts val="0"/>
                        </a:spcBef>
                        <a:spcAft>
                          <a:spcPts val="0"/>
                        </a:spcAft>
                        <a:buClr>
                          <a:srgbClr val="000000"/>
                        </a:buClr>
                        <a:buSzPts val="1800"/>
                        <a:buFont typeface="Arial"/>
                        <a:buNone/>
                      </a:pPr>
                      <a:r>
                        <a:rPr lang="en-IE" sz="1400" u="none" cap="none" strike="noStrike">
                          <a:solidFill>
                            <a:schemeClr val="dk1"/>
                          </a:solidFill>
                          <a:latin typeface="Calibri"/>
                          <a:ea typeface="Calibri"/>
                          <a:cs typeface="Calibri"/>
                          <a:sym typeface="Calibri"/>
                        </a:rPr>
                        <a:t>V</a:t>
                      </a:r>
                      <a:endParaRPr b="1" sz="1400" u="none" cap="none" strike="noStrike">
                        <a:solidFill>
                          <a:schemeClr val="dk1"/>
                        </a:solidFill>
                        <a:latin typeface="Calibri"/>
                        <a:ea typeface="Calibri"/>
                        <a:cs typeface="Calibri"/>
                        <a:sym typeface="Calibri"/>
                      </a:endParaRPr>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the</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i="1" lang="en-IE" sz="1400" u="none" cap="none" strike="noStrike">
                          <a:solidFill>
                            <a:schemeClr val="dk1"/>
                          </a:solidFill>
                          <a:latin typeface="Calibri"/>
                          <a:ea typeface="Calibri"/>
                          <a:cs typeface="Calibri"/>
                          <a:sym typeface="Calibri"/>
                        </a:rPr>
                        <a:t>lies</a:t>
                      </a:r>
                      <a:endParaRPr i="1" sz="1400" u="none" cap="none" strike="noStrike">
                        <a:solidFill>
                          <a:schemeClr val="dk1"/>
                        </a:solidFill>
                        <a:latin typeface="Calibri"/>
                        <a:ea typeface="Calibri"/>
                        <a:cs typeface="Calibri"/>
                        <a:sym typeface="Calibri"/>
                      </a:endParaRPr>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on</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mat</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floor</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sits</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near</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door</a:t>
                      </a:r>
                      <a:endParaRPr sz="1400" u="none" cap="none" strike="noStrike"/>
                    </a:p>
                  </a:txBody>
                  <a:tcPr marT="45725" marB="45725" marR="91450" marL="91450" anchor="ctr">
                    <a:solidFill>
                      <a:srgbClr val="D9D9D9"/>
                    </a:solidFill>
                  </a:tcPr>
                </a:tc>
              </a:tr>
              <a:tr h="314550">
                <a:tc>
                  <a:txBody>
                    <a:bodyPr/>
                    <a:lstStyle/>
                    <a:p>
                      <a:pPr indent="0" lvl="0" marL="0" marR="0" rtl="0" algn="ctr">
                        <a:lnSpc>
                          <a:spcPct val="100000"/>
                        </a:lnSpc>
                        <a:spcBef>
                          <a:spcPts val="0"/>
                        </a:spcBef>
                        <a:spcAft>
                          <a:spcPts val="0"/>
                        </a:spcAft>
                        <a:buClr>
                          <a:srgbClr val="000000"/>
                        </a:buClr>
                        <a:buSzPts val="1800"/>
                        <a:buFont typeface="Arial"/>
                        <a:buNone/>
                      </a:pPr>
                      <a:r>
                        <a:rPr b="1" i="1" lang="en-IE" sz="1400" u="none" cap="none" strike="noStrike">
                          <a:solidFill>
                            <a:schemeClr val="dk1"/>
                          </a:solidFill>
                          <a:latin typeface="Calibri"/>
                          <a:ea typeface="Calibri"/>
                          <a:cs typeface="Calibri"/>
                          <a:sym typeface="Calibri"/>
                        </a:rPr>
                        <a:t>cat</a:t>
                      </a:r>
                      <a:endParaRPr b="1"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2</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1</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1</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r>
              <a:tr h="314550">
                <a:tc>
                  <a:txBody>
                    <a:bodyPr/>
                    <a:lstStyle/>
                    <a:p>
                      <a:pPr indent="0" lvl="0" marL="0" marR="0" rtl="0" algn="ctr">
                        <a:lnSpc>
                          <a:spcPct val="100000"/>
                        </a:lnSpc>
                        <a:spcBef>
                          <a:spcPts val="0"/>
                        </a:spcBef>
                        <a:spcAft>
                          <a:spcPts val="0"/>
                        </a:spcAft>
                        <a:buClr>
                          <a:srgbClr val="000000"/>
                        </a:buClr>
                        <a:buSzPts val="1800"/>
                        <a:buFont typeface="Arial"/>
                        <a:buNone/>
                      </a:pPr>
                      <a:r>
                        <a:rPr b="1" i="1" lang="en-IE" sz="1400" u="none" cap="none" strike="noStrike">
                          <a:latin typeface="Calibri"/>
                          <a:ea typeface="Calibri"/>
                          <a:cs typeface="Calibri"/>
                          <a:sym typeface="Calibri"/>
                        </a:rPr>
                        <a:t>dog</a:t>
                      </a:r>
                      <a:endParaRPr b="1"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2</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2</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1"/>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lang="en-IE" sz="4400" u="none" cap="none" strike="noStrike">
                <a:solidFill>
                  <a:srgbClr val="75114A"/>
                </a:solidFill>
                <a:latin typeface="Calibri"/>
                <a:ea typeface="Calibri"/>
                <a:cs typeface="Calibri"/>
                <a:sym typeface="Calibri"/>
              </a:rPr>
              <a:t>V</a:t>
            </a:r>
            <a:r>
              <a:rPr b="0" i="0" lang="en-IE" sz="4400" u="none" cap="none" strike="noStrike">
                <a:solidFill>
                  <a:srgbClr val="75114A"/>
                </a:solidFill>
                <a:latin typeface="Calibri"/>
                <a:ea typeface="Calibri"/>
                <a:cs typeface="Calibri"/>
                <a:sym typeface="Calibri"/>
              </a:rPr>
              <a:t>ector Space </a:t>
            </a:r>
            <a:r>
              <a:rPr lang="en-IE"/>
              <a:t>for </a:t>
            </a:r>
            <a:r>
              <a:rPr i="1" lang="en-IE"/>
              <a:t>cat, dog </a:t>
            </a:r>
            <a:r>
              <a:rPr lang="en-IE"/>
              <a:t>with 3 Dimensions</a:t>
            </a:r>
            <a:endParaRPr/>
          </a:p>
          <a:p>
            <a:pPr indent="0" lvl="0" marL="0" marR="0" rtl="0" algn="l">
              <a:lnSpc>
                <a:spcPct val="90000"/>
              </a:lnSpc>
              <a:spcBef>
                <a:spcPts val="0"/>
              </a:spcBef>
              <a:spcAft>
                <a:spcPts val="0"/>
              </a:spcAft>
              <a:buClr>
                <a:srgbClr val="75114A"/>
              </a:buClr>
              <a:buSzPts val="4400"/>
              <a:buFont typeface="Calibri"/>
              <a:buNone/>
            </a:pPr>
            <a:r>
              <a:rPr lang="en-IE"/>
              <a:t> </a:t>
            </a:r>
            <a:endParaRPr/>
          </a:p>
        </p:txBody>
      </p:sp>
      <p:sp>
        <p:nvSpPr>
          <p:cNvPr id="712" name="Google Shape;712;p51"/>
          <p:cNvSpPr txBox="1"/>
          <p:nvPr/>
        </p:nvSpPr>
        <p:spPr>
          <a:xfrm>
            <a:off x="1999709" y="4101344"/>
            <a:ext cx="442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chemeClr val="dk1"/>
                </a:solidFill>
                <a:latin typeface="Arial"/>
                <a:ea typeface="Arial"/>
                <a:cs typeface="Arial"/>
                <a:sym typeface="Arial"/>
              </a:rPr>
              <a:t>cat</a:t>
            </a:r>
            <a:endParaRPr b="0" i="0" sz="1400" u="none" cap="none" strike="noStrike">
              <a:solidFill>
                <a:srgbClr val="000000"/>
              </a:solidFill>
              <a:latin typeface="Arial"/>
              <a:ea typeface="Arial"/>
              <a:cs typeface="Arial"/>
              <a:sym typeface="Arial"/>
            </a:endParaRPr>
          </a:p>
        </p:txBody>
      </p:sp>
      <p:sp>
        <p:nvSpPr>
          <p:cNvPr id="713" name="Google Shape;713;p51"/>
          <p:cNvSpPr txBox="1"/>
          <p:nvPr/>
        </p:nvSpPr>
        <p:spPr>
          <a:xfrm>
            <a:off x="2945017" y="4570800"/>
            <a:ext cx="51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chemeClr val="dk1"/>
                </a:solidFill>
                <a:latin typeface="Arial"/>
                <a:ea typeface="Arial"/>
                <a:cs typeface="Arial"/>
                <a:sym typeface="Arial"/>
              </a:rPr>
              <a:t>dog</a:t>
            </a:r>
            <a:endParaRPr b="0" i="0" sz="1400" u="none" cap="none" strike="noStrike">
              <a:solidFill>
                <a:srgbClr val="000000"/>
              </a:solidFill>
              <a:latin typeface="Arial"/>
              <a:ea typeface="Arial"/>
              <a:cs typeface="Arial"/>
              <a:sym typeface="Arial"/>
            </a:endParaRPr>
          </a:p>
        </p:txBody>
      </p:sp>
      <p:grpSp>
        <p:nvGrpSpPr>
          <p:cNvPr id="714" name="Google Shape;714;p51"/>
          <p:cNvGrpSpPr/>
          <p:nvPr/>
        </p:nvGrpSpPr>
        <p:grpSpPr>
          <a:xfrm>
            <a:off x="1052093" y="1945069"/>
            <a:ext cx="3456264" cy="3284150"/>
            <a:chOff x="899712" y="1638022"/>
            <a:chExt cx="3951822" cy="4318977"/>
          </a:xfrm>
        </p:grpSpPr>
        <p:cxnSp>
          <p:nvCxnSpPr>
            <p:cNvPr id="715" name="Google Shape;715;p51"/>
            <p:cNvCxnSpPr/>
            <p:nvPr/>
          </p:nvCxnSpPr>
          <p:spPr>
            <a:xfrm>
              <a:off x="2834804" y="4108222"/>
              <a:ext cx="2016600" cy="894000"/>
            </a:xfrm>
            <a:prstGeom prst="straightConnector1">
              <a:avLst/>
            </a:prstGeom>
            <a:noFill/>
            <a:ln cap="flat" cmpd="sng" w="31750">
              <a:solidFill>
                <a:srgbClr val="3E6EC2"/>
              </a:solidFill>
              <a:prstDash val="solid"/>
              <a:round/>
              <a:headEnd len="sm" w="sm" type="none"/>
              <a:tailEnd len="med" w="med" type="stealth"/>
            </a:ln>
          </p:spPr>
        </p:cxnSp>
        <p:cxnSp>
          <p:nvCxnSpPr>
            <p:cNvPr id="716" name="Google Shape;716;p51"/>
            <p:cNvCxnSpPr/>
            <p:nvPr/>
          </p:nvCxnSpPr>
          <p:spPr>
            <a:xfrm flipH="1" rot="10800000">
              <a:off x="2844208" y="1638022"/>
              <a:ext cx="35700" cy="2470200"/>
            </a:xfrm>
            <a:prstGeom prst="straightConnector1">
              <a:avLst/>
            </a:prstGeom>
            <a:noFill/>
            <a:ln cap="flat" cmpd="sng" w="31750">
              <a:solidFill>
                <a:srgbClr val="3E6EC2"/>
              </a:solidFill>
              <a:prstDash val="solid"/>
              <a:round/>
              <a:headEnd len="sm" w="sm" type="none"/>
              <a:tailEnd len="med" w="med" type="stealth"/>
            </a:ln>
          </p:spPr>
        </p:cxnSp>
        <p:cxnSp>
          <p:nvCxnSpPr>
            <p:cNvPr id="717" name="Google Shape;717;p51"/>
            <p:cNvCxnSpPr/>
            <p:nvPr/>
          </p:nvCxnSpPr>
          <p:spPr>
            <a:xfrm flipH="1">
              <a:off x="899712" y="4108222"/>
              <a:ext cx="1947000" cy="1009200"/>
            </a:xfrm>
            <a:prstGeom prst="straightConnector1">
              <a:avLst/>
            </a:prstGeom>
            <a:noFill/>
            <a:ln cap="flat" cmpd="sng" w="31750">
              <a:solidFill>
                <a:srgbClr val="3E6EC2"/>
              </a:solidFill>
              <a:prstDash val="solid"/>
              <a:round/>
              <a:headEnd len="sm" w="sm" type="none"/>
              <a:tailEnd len="med" w="med" type="stealth"/>
            </a:ln>
          </p:spPr>
        </p:cxnSp>
        <p:cxnSp>
          <p:nvCxnSpPr>
            <p:cNvPr id="718" name="Google Shape;718;p51"/>
            <p:cNvCxnSpPr/>
            <p:nvPr/>
          </p:nvCxnSpPr>
          <p:spPr>
            <a:xfrm rot="10800000">
              <a:off x="971600" y="2672884"/>
              <a:ext cx="0" cy="2412300"/>
            </a:xfrm>
            <a:prstGeom prst="straightConnector1">
              <a:avLst/>
            </a:prstGeom>
            <a:noFill/>
            <a:ln cap="flat" cmpd="sng" w="9525">
              <a:solidFill>
                <a:srgbClr val="3E6EC2"/>
              </a:solidFill>
              <a:prstDash val="solid"/>
              <a:round/>
              <a:headEnd len="sm" w="sm" type="none"/>
              <a:tailEnd len="sm" w="sm" type="none"/>
            </a:ln>
          </p:spPr>
        </p:cxnSp>
        <p:cxnSp>
          <p:nvCxnSpPr>
            <p:cNvPr id="719" name="Google Shape;719;p51"/>
            <p:cNvCxnSpPr/>
            <p:nvPr/>
          </p:nvCxnSpPr>
          <p:spPr>
            <a:xfrm rot="10800000">
              <a:off x="1619672" y="2348848"/>
              <a:ext cx="0" cy="2412300"/>
            </a:xfrm>
            <a:prstGeom prst="straightConnector1">
              <a:avLst/>
            </a:prstGeom>
            <a:noFill/>
            <a:ln cap="flat" cmpd="sng" w="9525">
              <a:solidFill>
                <a:srgbClr val="3E6EC2"/>
              </a:solidFill>
              <a:prstDash val="solid"/>
              <a:round/>
              <a:headEnd len="sm" w="sm" type="none"/>
              <a:tailEnd len="sm" w="sm" type="none"/>
            </a:ln>
          </p:spPr>
        </p:cxnSp>
        <p:cxnSp>
          <p:nvCxnSpPr>
            <p:cNvPr id="720" name="Google Shape;720;p51"/>
            <p:cNvCxnSpPr/>
            <p:nvPr/>
          </p:nvCxnSpPr>
          <p:spPr>
            <a:xfrm rot="10800000">
              <a:off x="2195736" y="2024812"/>
              <a:ext cx="0" cy="2412300"/>
            </a:xfrm>
            <a:prstGeom prst="straightConnector1">
              <a:avLst/>
            </a:prstGeom>
            <a:noFill/>
            <a:ln cap="flat" cmpd="sng" w="9525">
              <a:solidFill>
                <a:srgbClr val="3E6EC2"/>
              </a:solidFill>
              <a:prstDash val="solid"/>
              <a:round/>
              <a:headEnd len="sm" w="sm" type="none"/>
              <a:tailEnd len="sm" w="sm" type="none"/>
            </a:ln>
          </p:spPr>
        </p:cxnSp>
        <p:cxnSp>
          <p:nvCxnSpPr>
            <p:cNvPr id="721" name="Google Shape;721;p51"/>
            <p:cNvCxnSpPr/>
            <p:nvPr/>
          </p:nvCxnSpPr>
          <p:spPr>
            <a:xfrm flipH="1" rot="10800000">
              <a:off x="2894596" y="3457999"/>
              <a:ext cx="21300" cy="2499000"/>
            </a:xfrm>
            <a:prstGeom prst="straightConnector1">
              <a:avLst/>
            </a:prstGeom>
            <a:noFill/>
            <a:ln cap="flat" cmpd="sng" w="9525">
              <a:solidFill>
                <a:srgbClr val="3E6EC2"/>
              </a:solidFill>
              <a:prstDash val="solid"/>
              <a:round/>
              <a:headEnd len="sm" w="sm" type="none"/>
              <a:tailEnd len="sm" w="sm" type="none"/>
            </a:ln>
          </p:spPr>
        </p:cxnSp>
        <p:cxnSp>
          <p:nvCxnSpPr>
            <p:cNvPr id="722" name="Google Shape;722;p51"/>
            <p:cNvCxnSpPr/>
            <p:nvPr/>
          </p:nvCxnSpPr>
          <p:spPr>
            <a:xfrm rot="10800000">
              <a:off x="1472752" y="2873008"/>
              <a:ext cx="0" cy="2428200"/>
            </a:xfrm>
            <a:prstGeom prst="straightConnector1">
              <a:avLst/>
            </a:prstGeom>
            <a:noFill/>
            <a:ln cap="flat" cmpd="sng" w="9525">
              <a:solidFill>
                <a:srgbClr val="3E6EC2"/>
              </a:solidFill>
              <a:prstDash val="solid"/>
              <a:round/>
              <a:headEnd len="sm" w="sm" type="none"/>
              <a:tailEnd len="sm" w="sm" type="none"/>
            </a:ln>
          </p:spPr>
        </p:cxnSp>
        <p:cxnSp>
          <p:nvCxnSpPr>
            <p:cNvPr id="723" name="Google Shape;723;p51"/>
            <p:cNvCxnSpPr/>
            <p:nvPr/>
          </p:nvCxnSpPr>
          <p:spPr>
            <a:xfrm flipH="1" rot="10800000">
              <a:off x="2236718" y="3181748"/>
              <a:ext cx="23700" cy="2479500"/>
            </a:xfrm>
            <a:prstGeom prst="straightConnector1">
              <a:avLst/>
            </a:prstGeom>
            <a:noFill/>
            <a:ln cap="flat" cmpd="sng" w="9525">
              <a:solidFill>
                <a:srgbClr val="3E6EC2"/>
              </a:solidFill>
              <a:prstDash val="solid"/>
              <a:round/>
              <a:headEnd len="sm" w="sm" type="none"/>
              <a:tailEnd len="sm" w="sm" type="none"/>
            </a:ln>
          </p:spPr>
        </p:cxnSp>
        <p:cxnSp>
          <p:nvCxnSpPr>
            <p:cNvPr id="724" name="Google Shape;724;p51"/>
            <p:cNvCxnSpPr/>
            <p:nvPr/>
          </p:nvCxnSpPr>
          <p:spPr>
            <a:xfrm rot="10800000">
              <a:off x="1011771" y="2673064"/>
              <a:ext cx="1935600" cy="784800"/>
            </a:xfrm>
            <a:prstGeom prst="straightConnector1">
              <a:avLst/>
            </a:prstGeom>
            <a:noFill/>
            <a:ln cap="flat" cmpd="sng" w="9525">
              <a:solidFill>
                <a:srgbClr val="3E6EC2"/>
              </a:solidFill>
              <a:prstDash val="solid"/>
              <a:round/>
              <a:headEnd len="sm" w="sm" type="none"/>
              <a:tailEnd len="sm" w="sm" type="none"/>
            </a:ln>
          </p:spPr>
        </p:cxnSp>
        <p:cxnSp>
          <p:nvCxnSpPr>
            <p:cNvPr id="725" name="Google Shape;725;p51"/>
            <p:cNvCxnSpPr/>
            <p:nvPr/>
          </p:nvCxnSpPr>
          <p:spPr>
            <a:xfrm rot="10800000">
              <a:off x="944412" y="5085061"/>
              <a:ext cx="1935600" cy="823200"/>
            </a:xfrm>
            <a:prstGeom prst="straightConnector1">
              <a:avLst/>
            </a:prstGeom>
            <a:noFill/>
            <a:ln cap="flat" cmpd="sng" w="9525">
              <a:solidFill>
                <a:srgbClr val="3E6EC2"/>
              </a:solidFill>
              <a:prstDash val="solid"/>
              <a:round/>
              <a:headEnd len="sm" w="sm" type="none"/>
              <a:tailEnd len="sm" w="sm" type="none"/>
            </a:ln>
          </p:spPr>
        </p:cxnSp>
        <p:cxnSp>
          <p:nvCxnSpPr>
            <p:cNvPr id="726" name="Google Shape;726;p51"/>
            <p:cNvCxnSpPr/>
            <p:nvPr/>
          </p:nvCxnSpPr>
          <p:spPr>
            <a:xfrm flipH="1" rot="10800000">
              <a:off x="4798759" y="2503231"/>
              <a:ext cx="21300" cy="2499000"/>
            </a:xfrm>
            <a:prstGeom prst="straightConnector1">
              <a:avLst/>
            </a:prstGeom>
            <a:noFill/>
            <a:ln cap="flat" cmpd="sng" w="9525">
              <a:solidFill>
                <a:srgbClr val="3E6EC2"/>
              </a:solidFill>
              <a:prstDash val="solid"/>
              <a:round/>
              <a:headEnd len="sm" w="sm" type="none"/>
              <a:tailEnd len="sm" w="sm" type="none"/>
            </a:ln>
          </p:spPr>
        </p:cxnSp>
        <p:cxnSp>
          <p:nvCxnSpPr>
            <p:cNvPr id="727" name="Google Shape;727;p51"/>
            <p:cNvCxnSpPr/>
            <p:nvPr/>
          </p:nvCxnSpPr>
          <p:spPr>
            <a:xfrm rot="10800000">
              <a:off x="3376915" y="1918240"/>
              <a:ext cx="0" cy="2428200"/>
            </a:xfrm>
            <a:prstGeom prst="straightConnector1">
              <a:avLst/>
            </a:prstGeom>
            <a:noFill/>
            <a:ln cap="flat" cmpd="sng" w="9525">
              <a:solidFill>
                <a:srgbClr val="3E6EC2"/>
              </a:solidFill>
              <a:prstDash val="solid"/>
              <a:round/>
              <a:headEnd len="sm" w="sm" type="none"/>
              <a:tailEnd len="sm" w="sm" type="none"/>
            </a:ln>
          </p:spPr>
        </p:cxnSp>
        <p:cxnSp>
          <p:nvCxnSpPr>
            <p:cNvPr id="728" name="Google Shape;728;p51"/>
            <p:cNvCxnSpPr/>
            <p:nvPr/>
          </p:nvCxnSpPr>
          <p:spPr>
            <a:xfrm rot="10800000">
              <a:off x="4140881" y="2195480"/>
              <a:ext cx="0" cy="2511000"/>
            </a:xfrm>
            <a:prstGeom prst="straightConnector1">
              <a:avLst/>
            </a:prstGeom>
            <a:noFill/>
            <a:ln cap="flat" cmpd="sng" w="9525">
              <a:solidFill>
                <a:srgbClr val="3E6EC2"/>
              </a:solidFill>
              <a:prstDash val="solid"/>
              <a:round/>
              <a:headEnd len="sm" w="sm" type="none"/>
              <a:tailEnd len="sm" w="sm" type="none"/>
            </a:ln>
          </p:spPr>
        </p:cxnSp>
        <p:cxnSp>
          <p:nvCxnSpPr>
            <p:cNvPr id="729" name="Google Shape;729;p51"/>
            <p:cNvCxnSpPr/>
            <p:nvPr/>
          </p:nvCxnSpPr>
          <p:spPr>
            <a:xfrm rot="10800000">
              <a:off x="2884379" y="3307216"/>
              <a:ext cx="1935600" cy="823200"/>
            </a:xfrm>
            <a:prstGeom prst="straightConnector1">
              <a:avLst/>
            </a:prstGeom>
            <a:noFill/>
            <a:ln cap="flat" cmpd="sng" w="9525">
              <a:solidFill>
                <a:srgbClr val="3E6EC2"/>
              </a:solidFill>
              <a:prstDash val="solid"/>
              <a:round/>
              <a:headEnd len="sm" w="sm" type="none"/>
              <a:tailEnd len="sm" w="sm" type="none"/>
            </a:ln>
          </p:spPr>
        </p:cxnSp>
        <p:cxnSp>
          <p:nvCxnSpPr>
            <p:cNvPr id="730" name="Google Shape;730;p51"/>
            <p:cNvCxnSpPr/>
            <p:nvPr/>
          </p:nvCxnSpPr>
          <p:spPr>
            <a:xfrm rot="10800000">
              <a:off x="2915933" y="2474109"/>
              <a:ext cx="1935600" cy="823200"/>
            </a:xfrm>
            <a:prstGeom prst="straightConnector1">
              <a:avLst/>
            </a:prstGeom>
            <a:noFill/>
            <a:ln cap="flat" cmpd="sng" w="9525">
              <a:solidFill>
                <a:srgbClr val="3E6EC2"/>
              </a:solidFill>
              <a:prstDash val="solid"/>
              <a:round/>
              <a:headEnd len="sm" w="sm" type="none"/>
              <a:tailEnd len="sm" w="sm" type="none"/>
            </a:ln>
          </p:spPr>
        </p:cxnSp>
        <p:cxnSp>
          <p:nvCxnSpPr>
            <p:cNvPr id="731" name="Google Shape;731;p51"/>
            <p:cNvCxnSpPr/>
            <p:nvPr/>
          </p:nvCxnSpPr>
          <p:spPr>
            <a:xfrm rot="10800000">
              <a:off x="2915934" y="1718296"/>
              <a:ext cx="1935600" cy="784800"/>
            </a:xfrm>
            <a:prstGeom prst="straightConnector1">
              <a:avLst/>
            </a:prstGeom>
            <a:noFill/>
            <a:ln cap="flat" cmpd="sng" w="9525">
              <a:solidFill>
                <a:srgbClr val="3E6EC2"/>
              </a:solidFill>
              <a:prstDash val="solid"/>
              <a:round/>
              <a:headEnd len="sm" w="sm" type="none"/>
              <a:tailEnd len="sm" w="sm" type="none"/>
            </a:ln>
          </p:spPr>
        </p:cxnSp>
        <p:cxnSp>
          <p:nvCxnSpPr>
            <p:cNvPr id="732" name="Google Shape;732;p51"/>
            <p:cNvCxnSpPr/>
            <p:nvPr/>
          </p:nvCxnSpPr>
          <p:spPr>
            <a:xfrm flipH="1">
              <a:off x="971510" y="1718148"/>
              <a:ext cx="1890600" cy="954900"/>
            </a:xfrm>
            <a:prstGeom prst="straightConnector1">
              <a:avLst/>
            </a:prstGeom>
            <a:noFill/>
            <a:ln cap="flat" cmpd="sng" w="9525">
              <a:solidFill>
                <a:srgbClr val="3E6EC2"/>
              </a:solidFill>
              <a:prstDash val="solid"/>
              <a:round/>
              <a:headEnd len="sm" w="sm" type="none"/>
              <a:tailEnd len="sm" w="sm" type="none"/>
            </a:ln>
          </p:spPr>
        </p:cxnSp>
        <p:cxnSp>
          <p:nvCxnSpPr>
            <p:cNvPr id="733" name="Google Shape;733;p51"/>
            <p:cNvCxnSpPr/>
            <p:nvPr/>
          </p:nvCxnSpPr>
          <p:spPr>
            <a:xfrm flipH="1">
              <a:off x="2960934" y="2474232"/>
              <a:ext cx="1890600" cy="954900"/>
            </a:xfrm>
            <a:prstGeom prst="straightConnector1">
              <a:avLst/>
            </a:prstGeom>
            <a:noFill/>
            <a:ln cap="flat" cmpd="sng" w="9525">
              <a:solidFill>
                <a:srgbClr val="3E6EC2"/>
              </a:solidFill>
              <a:prstDash val="solid"/>
              <a:round/>
              <a:headEnd len="sm" w="sm" type="none"/>
              <a:tailEnd len="sm" w="sm" type="none"/>
            </a:ln>
          </p:spPr>
        </p:cxnSp>
        <p:cxnSp>
          <p:nvCxnSpPr>
            <p:cNvPr id="734" name="Google Shape;734;p51"/>
            <p:cNvCxnSpPr/>
            <p:nvPr/>
          </p:nvCxnSpPr>
          <p:spPr>
            <a:xfrm flipH="1">
              <a:off x="2929379" y="4980066"/>
              <a:ext cx="1890600" cy="954900"/>
            </a:xfrm>
            <a:prstGeom prst="straightConnector1">
              <a:avLst/>
            </a:prstGeom>
            <a:noFill/>
            <a:ln cap="flat" cmpd="sng" w="9525">
              <a:solidFill>
                <a:srgbClr val="3E6EC2"/>
              </a:solidFill>
              <a:prstDash val="solid"/>
              <a:round/>
              <a:headEnd len="sm" w="sm" type="none"/>
              <a:tailEnd len="sm" w="sm" type="none"/>
            </a:ln>
          </p:spPr>
        </p:cxnSp>
        <p:cxnSp>
          <p:nvCxnSpPr>
            <p:cNvPr id="735" name="Google Shape;735;p51"/>
            <p:cNvCxnSpPr/>
            <p:nvPr/>
          </p:nvCxnSpPr>
          <p:spPr>
            <a:xfrm flipH="1">
              <a:off x="2288769" y="4707431"/>
              <a:ext cx="1890600" cy="954900"/>
            </a:xfrm>
            <a:prstGeom prst="straightConnector1">
              <a:avLst/>
            </a:prstGeom>
            <a:noFill/>
            <a:ln cap="flat" cmpd="sng" w="9525">
              <a:solidFill>
                <a:srgbClr val="3E6EC2"/>
              </a:solidFill>
              <a:prstDash val="solid"/>
              <a:round/>
              <a:headEnd len="sm" w="sm" type="none"/>
              <a:tailEnd len="sm" w="sm" type="none"/>
            </a:ln>
          </p:spPr>
        </p:cxnSp>
        <p:cxnSp>
          <p:nvCxnSpPr>
            <p:cNvPr id="736" name="Google Shape;736;p51"/>
            <p:cNvCxnSpPr/>
            <p:nvPr/>
          </p:nvCxnSpPr>
          <p:spPr>
            <a:xfrm flipH="1">
              <a:off x="1486315" y="4355772"/>
              <a:ext cx="1890600" cy="954900"/>
            </a:xfrm>
            <a:prstGeom prst="straightConnector1">
              <a:avLst/>
            </a:prstGeom>
            <a:noFill/>
            <a:ln cap="flat" cmpd="sng" w="9525">
              <a:solidFill>
                <a:srgbClr val="3E6EC2"/>
              </a:solidFill>
              <a:prstDash val="solid"/>
              <a:round/>
              <a:headEnd len="sm" w="sm" type="none"/>
              <a:tailEnd len="sm" w="sm" type="none"/>
            </a:ln>
          </p:spPr>
        </p:cxnSp>
        <p:cxnSp>
          <p:nvCxnSpPr>
            <p:cNvPr id="737" name="Google Shape;737;p51"/>
            <p:cNvCxnSpPr/>
            <p:nvPr/>
          </p:nvCxnSpPr>
          <p:spPr>
            <a:xfrm rot="10800000">
              <a:off x="2195853" y="4441042"/>
              <a:ext cx="1935600" cy="823200"/>
            </a:xfrm>
            <a:prstGeom prst="straightConnector1">
              <a:avLst/>
            </a:prstGeom>
            <a:noFill/>
            <a:ln cap="flat" cmpd="sng" w="9525">
              <a:solidFill>
                <a:srgbClr val="3E6EC2"/>
              </a:solidFill>
              <a:prstDash val="solid"/>
              <a:round/>
              <a:headEnd len="sm" w="sm" type="none"/>
              <a:tailEnd len="sm" w="sm" type="none"/>
            </a:ln>
          </p:spPr>
        </p:cxnSp>
        <p:cxnSp>
          <p:nvCxnSpPr>
            <p:cNvPr id="738" name="Google Shape;738;p51"/>
            <p:cNvCxnSpPr/>
            <p:nvPr/>
          </p:nvCxnSpPr>
          <p:spPr>
            <a:xfrm rot="10800000">
              <a:off x="1619789" y="4739422"/>
              <a:ext cx="1935600" cy="823200"/>
            </a:xfrm>
            <a:prstGeom prst="straightConnector1">
              <a:avLst/>
            </a:prstGeom>
            <a:noFill/>
            <a:ln cap="flat" cmpd="sng" w="9525">
              <a:solidFill>
                <a:srgbClr val="3E6EC2"/>
              </a:solidFill>
              <a:prstDash val="solid"/>
              <a:round/>
              <a:headEnd len="sm" w="sm" type="none"/>
              <a:tailEnd len="sm" w="sm" type="none"/>
            </a:ln>
          </p:spPr>
        </p:cxnSp>
        <p:cxnSp>
          <p:nvCxnSpPr>
            <p:cNvPr id="739" name="Google Shape;739;p51"/>
            <p:cNvCxnSpPr/>
            <p:nvPr/>
          </p:nvCxnSpPr>
          <p:spPr>
            <a:xfrm flipH="1">
              <a:off x="971216" y="2502517"/>
              <a:ext cx="1944600" cy="975600"/>
            </a:xfrm>
            <a:prstGeom prst="straightConnector1">
              <a:avLst/>
            </a:prstGeom>
            <a:noFill/>
            <a:ln cap="flat" cmpd="sng" w="9525">
              <a:solidFill>
                <a:srgbClr val="3E6EC2"/>
              </a:solidFill>
              <a:prstDash val="solid"/>
              <a:round/>
              <a:headEnd len="sm" w="sm" type="none"/>
              <a:tailEnd len="sm" w="sm" type="none"/>
            </a:ln>
          </p:spPr>
        </p:cxnSp>
        <p:cxnSp>
          <p:nvCxnSpPr>
            <p:cNvPr id="740" name="Google Shape;740;p51"/>
            <p:cNvCxnSpPr/>
            <p:nvPr/>
          </p:nvCxnSpPr>
          <p:spPr>
            <a:xfrm flipH="1">
              <a:off x="944204" y="3297309"/>
              <a:ext cx="1890600" cy="954900"/>
            </a:xfrm>
            <a:prstGeom prst="straightConnector1">
              <a:avLst/>
            </a:prstGeom>
            <a:noFill/>
            <a:ln cap="flat" cmpd="sng" w="9525">
              <a:solidFill>
                <a:srgbClr val="3E6EC2"/>
              </a:solidFill>
              <a:prstDash val="solid"/>
              <a:round/>
              <a:headEnd len="sm" w="sm" type="none"/>
              <a:tailEnd len="sm" w="sm" type="none"/>
            </a:ln>
          </p:spPr>
        </p:cxnSp>
      </p:grpSp>
      <p:sp>
        <p:nvSpPr>
          <p:cNvPr id="741" name="Google Shape;741;p51"/>
          <p:cNvSpPr txBox="1"/>
          <p:nvPr/>
        </p:nvSpPr>
        <p:spPr>
          <a:xfrm>
            <a:off x="2492152" y="1619508"/>
            <a:ext cx="492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chemeClr val="dk1"/>
                </a:solidFill>
                <a:latin typeface="Arial"/>
                <a:ea typeface="Arial"/>
                <a:cs typeface="Arial"/>
                <a:sym typeface="Arial"/>
              </a:rPr>
              <a:t>sits</a:t>
            </a:r>
            <a:endParaRPr b="0" i="0" sz="1400" u="none" cap="none" strike="noStrike">
              <a:solidFill>
                <a:srgbClr val="000000"/>
              </a:solidFill>
              <a:latin typeface="Arial"/>
              <a:ea typeface="Arial"/>
              <a:cs typeface="Arial"/>
              <a:sym typeface="Arial"/>
            </a:endParaRPr>
          </a:p>
        </p:txBody>
      </p:sp>
      <p:sp>
        <p:nvSpPr>
          <p:cNvPr id="742" name="Google Shape;742;p51"/>
          <p:cNvSpPr txBox="1"/>
          <p:nvPr/>
        </p:nvSpPr>
        <p:spPr>
          <a:xfrm>
            <a:off x="4480778" y="4278310"/>
            <a:ext cx="482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chemeClr val="dk1"/>
                </a:solidFill>
                <a:latin typeface="Arial"/>
                <a:ea typeface="Arial"/>
                <a:cs typeface="Arial"/>
                <a:sym typeface="Arial"/>
              </a:rPr>
              <a:t>lies</a:t>
            </a:r>
            <a:endParaRPr b="0" i="0" sz="1400" u="none" cap="none" strike="noStrike">
              <a:solidFill>
                <a:srgbClr val="000000"/>
              </a:solidFill>
              <a:latin typeface="Arial"/>
              <a:ea typeface="Arial"/>
              <a:cs typeface="Arial"/>
              <a:sym typeface="Arial"/>
            </a:endParaRPr>
          </a:p>
        </p:txBody>
      </p:sp>
      <p:sp>
        <p:nvSpPr>
          <p:cNvPr id="743" name="Google Shape;743;p51"/>
          <p:cNvSpPr txBox="1"/>
          <p:nvPr/>
        </p:nvSpPr>
        <p:spPr>
          <a:xfrm>
            <a:off x="475929" y="4365104"/>
            <a:ext cx="543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chemeClr val="dk1"/>
                </a:solidFill>
                <a:latin typeface="Arial"/>
                <a:ea typeface="Arial"/>
                <a:cs typeface="Arial"/>
                <a:sym typeface="Arial"/>
              </a:rPr>
              <a:t>the</a:t>
            </a:r>
            <a:endParaRPr b="0" i="0" sz="1400" u="none" cap="none" strike="noStrike">
              <a:solidFill>
                <a:srgbClr val="000000"/>
              </a:solidFill>
              <a:latin typeface="Arial"/>
              <a:ea typeface="Arial"/>
              <a:cs typeface="Arial"/>
              <a:sym typeface="Arial"/>
            </a:endParaRPr>
          </a:p>
        </p:txBody>
      </p:sp>
      <p:cxnSp>
        <p:nvCxnSpPr>
          <p:cNvPr id="744" name="Google Shape;744;p51"/>
          <p:cNvCxnSpPr/>
          <p:nvPr/>
        </p:nvCxnSpPr>
        <p:spPr>
          <a:xfrm flipH="1">
            <a:off x="2188209" y="3807396"/>
            <a:ext cx="569400" cy="265200"/>
          </a:xfrm>
          <a:prstGeom prst="straightConnector1">
            <a:avLst/>
          </a:prstGeom>
          <a:noFill/>
          <a:ln cap="flat" cmpd="sng" w="31750">
            <a:solidFill>
              <a:srgbClr val="7F7F7F"/>
            </a:solidFill>
            <a:prstDash val="solid"/>
            <a:round/>
            <a:headEnd len="sm" w="sm" type="none"/>
            <a:tailEnd len="med" w="med" type="stealth"/>
          </a:ln>
        </p:spPr>
      </p:cxnSp>
      <p:cxnSp>
        <p:nvCxnSpPr>
          <p:cNvPr id="745" name="Google Shape;745;p51"/>
          <p:cNvCxnSpPr/>
          <p:nvPr/>
        </p:nvCxnSpPr>
        <p:spPr>
          <a:xfrm>
            <a:off x="2790975" y="3811800"/>
            <a:ext cx="16200" cy="944700"/>
          </a:xfrm>
          <a:prstGeom prst="straightConnector1">
            <a:avLst/>
          </a:prstGeom>
          <a:noFill/>
          <a:ln cap="flat" cmpd="sng" w="31750">
            <a:solidFill>
              <a:srgbClr val="7F7F7F"/>
            </a:solidFill>
            <a:prstDash val="solid"/>
            <a:round/>
            <a:headEnd len="sm" w="sm" type="none"/>
            <a:tailEnd len="med" w="med" type="stealth"/>
          </a:ln>
        </p:spPr>
      </p:cxnSp>
      <p:sp>
        <p:nvSpPr>
          <p:cNvPr id="746" name="Google Shape;746;p51"/>
          <p:cNvSpPr txBox="1"/>
          <p:nvPr>
            <p:ph idx="11" type="ftr"/>
          </p:nvPr>
        </p:nvSpPr>
        <p:spPr>
          <a:xfrm>
            <a:off x="7239000" y="6113463"/>
            <a:ext cx="41148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
        <p:nvSpPr>
          <p:cNvPr id="747" name="Google Shape;747;p51"/>
          <p:cNvSpPr txBox="1"/>
          <p:nvPr>
            <p:ph idx="10" type="dt"/>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graphicFrame>
        <p:nvGraphicFramePr>
          <p:cNvPr id="748" name="Google Shape;748;p51"/>
          <p:cNvGraphicFramePr/>
          <p:nvPr/>
        </p:nvGraphicFramePr>
        <p:xfrm>
          <a:off x="5839524" y="2286810"/>
          <a:ext cx="3000000" cy="3000000"/>
        </p:xfrm>
        <a:graphic>
          <a:graphicData uri="http://schemas.openxmlformats.org/drawingml/2006/table">
            <a:tbl>
              <a:tblPr bandRow="1" firstRow="1">
                <a:noFill/>
                <a:tableStyleId>{669CA430-C550-4355-ADA0-96E2C1E241F9}</a:tableStyleId>
              </a:tblPr>
              <a:tblGrid>
                <a:gridCol w="606950"/>
                <a:gridCol w="574025"/>
                <a:gridCol w="574025"/>
                <a:gridCol w="574025"/>
                <a:gridCol w="574025"/>
                <a:gridCol w="574025"/>
                <a:gridCol w="574025"/>
                <a:gridCol w="574025"/>
                <a:gridCol w="574025"/>
              </a:tblGrid>
              <a:tr h="139475">
                <a:tc>
                  <a:txBody>
                    <a:bodyPr/>
                    <a:lstStyle/>
                    <a:p>
                      <a:pPr indent="0" lvl="0" marL="0" marR="0" rtl="0" algn="ctr">
                        <a:lnSpc>
                          <a:spcPct val="100000"/>
                        </a:lnSpc>
                        <a:spcBef>
                          <a:spcPts val="0"/>
                        </a:spcBef>
                        <a:spcAft>
                          <a:spcPts val="0"/>
                        </a:spcAft>
                        <a:buClr>
                          <a:srgbClr val="000000"/>
                        </a:buClr>
                        <a:buSzPts val="1800"/>
                        <a:buFont typeface="Arial"/>
                        <a:buNone/>
                      </a:pPr>
                      <a:r>
                        <a:rPr lang="en-IE" sz="1400" u="none" cap="none" strike="noStrike">
                          <a:solidFill>
                            <a:schemeClr val="dk1"/>
                          </a:solidFill>
                          <a:latin typeface="Calibri"/>
                          <a:ea typeface="Calibri"/>
                          <a:cs typeface="Calibri"/>
                          <a:sym typeface="Calibri"/>
                        </a:rPr>
                        <a:t>V</a:t>
                      </a:r>
                      <a:endParaRPr b="1" sz="1400" u="none" cap="none" strike="noStrike">
                        <a:solidFill>
                          <a:schemeClr val="dk1"/>
                        </a:solidFill>
                        <a:latin typeface="Calibri"/>
                        <a:ea typeface="Calibri"/>
                        <a:cs typeface="Calibri"/>
                        <a:sym typeface="Calibri"/>
                      </a:endParaRPr>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the</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i="1" lang="en-IE" sz="1400" u="none" cap="none" strike="noStrike">
                          <a:solidFill>
                            <a:schemeClr val="dk1"/>
                          </a:solidFill>
                          <a:latin typeface="Calibri"/>
                          <a:ea typeface="Calibri"/>
                          <a:cs typeface="Calibri"/>
                          <a:sym typeface="Calibri"/>
                        </a:rPr>
                        <a:t>lies</a:t>
                      </a:r>
                      <a:endParaRPr i="1" sz="1400" u="none" cap="none" strike="noStrike">
                        <a:solidFill>
                          <a:schemeClr val="dk1"/>
                        </a:solidFill>
                        <a:latin typeface="Calibri"/>
                        <a:ea typeface="Calibri"/>
                        <a:cs typeface="Calibri"/>
                        <a:sym typeface="Calibri"/>
                      </a:endParaRPr>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on</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mat</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floor</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sits</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near</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IE" sz="1400" u="none" cap="none" strike="noStrike">
                          <a:solidFill>
                            <a:schemeClr val="dk1"/>
                          </a:solidFill>
                          <a:latin typeface="Calibri"/>
                          <a:ea typeface="Calibri"/>
                          <a:cs typeface="Calibri"/>
                          <a:sym typeface="Calibri"/>
                        </a:rPr>
                        <a:t>door</a:t>
                      </a:r>
                      <a:endParaRPr sz="1400" u="none" cap="none" strike="noStrike"/>
                    </a:p>
                  </a:txBody>
                  <a:tcPr marT="45725" marB="45725" marR="91450" marL="91450" anchor="ctr">
                    <a:solidFill>
                      <a:srgbClr val="D9D9D9"/>
                    </a:solidFill>
                  </a:tcPr>
                </a:tc>
              </a:tr>
              <a:tr h="314550">
                <a:tc>
                  <a:txBody>
                    <a:bodyPr/>
                    <a:lstStyle/>
                    <a:p>
                      <a:pPr indent="0" lvl="0" marL="0" marR="0" rtl="0" algn="ctr">
                        <a:lnSpc>
                          <a:spcPct val="100000"/>
                        </a:lnSpc>
                        <a:spcBef>
                          <a:spcPts val="0"/>
                        </a:spcBef>
                        <a:spcAft>
                          <a:spcPts val="0"/>
                        </a:spcAft>
                        <a:buClr>
                          <a:srgbClr val="000000"/>
                        </a:buClr>
                        <a:buSzPts val="1800"/>
                        <a:buFont typeface="Arial"/>
                        <a:buNone/>
                      </a:pPr>
                      <a:r>
                        <a:rPr b="1" i="1" lang="en-IE" sz="1400" u="none" cap="none" strike="noStrike">
                          <a:solidFill>
                            <a:schemeClr val="dk1"/>
                          </a:solidFill>
                          <a:latin typeface="Calibri"/>
                          <a:ea typeface="Calibri"/>
                          <a:cs typeface="Calibri"/>
                          <a:sym typeface="Calibri"/>
                        </a:rPr>
                        <a:t>cat</a:t>
                      </a:r>
                      <a:endParaRPr b="1"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2</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1</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1</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r>
              <a:tr h="314550">
                <a:tc>
                  <a:txBody>
                    <a:bodyPr/>
                    <a:lstStyle/>
                    <a:p>
                      <a:pPr indent="0" lvl="0" marL="0" marR="0" rtl="0" algn="ctr">
                        <a:lnSpc>
                          <a:spcPct val="100000"/>
                        </a:lnSpc>
                        <a:spcBef>
                          <a:spcPts val="0"/>
                        </a:spcBef>
                        <a:spcAft>
                          <a:spcPts val="0"/>
                        </a:spcAft>
                        <a:buClr>
                          <a:srgbClr val="000000"/>
                        </a:buClr>
                        <a:buSzPts val="1800"/>
                        <a:buFont typeface="Arial"/>
                        <a:buNone/>
                      </a:pPr>
                      <a:r>
                        <a:rPr b="1" i="1" lang="en-IE" sz="1400" u="none" cap="none" strike="noStrike">
                          <a:latin typeface="Calibri"/>
                          <a:ea typeface="Calibri"/>
                          <a:cs typeface="Calibri"/>
                          <a:sym typeface="Calibri"/>
                        </a:rPr>
                        <a:t>dog</a:t>
                      </a:r>
                      <a:endParaRPr b="1"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2</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2</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IE" sz="1400" u="none" cap="none" strike="noStrike"/>
                        <a:t>0</a:t>
                      </a:r>
                      <a:endParaRPr sz="1400" u="none" cap="none" strike="noStrike"/>
                    </a:p>
                  </a:txBody>
                  <a:tcPr marT="45725" marB="45725" marR="91450" marL="91450" anchor="ctr">
                    <a:solidFill>
                      <a:srgbClr val="D9D9D9"/>
                    </a:solidFill>
                  </a:tcPr>
                </a:tc>
              </a:tr>
            </a:tbl>
          </a:graphicData>
        </a:graphic>
      </p:graphicFrame>
      <p:sp>
        <p:nvSpPr>
          <p:cNvPr id="749" name="Google Shape;749;p51"/>
          <p:cNvSpPr/>
          <p:nvPr/>
        </p:nvSpPr>
        <p:spPr>
          <a:xfrm>
            <a:off x="5687125" y="2597550"/>
            <a:ext cx="5514300" cy="288000"/>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0" name="Google Shape;750;p51"/>
          <p:cNvSpPr/>
          <p:nvPr/>
        </p:nvSpPr>
        <p:spPr>
          <a:xfrm>
            <a:off x="5687125" y="2902350"/>
            <a:ext cx="5514300" cy="288000"/>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1" name="Google Shape;751;p51"/>
          <p:cNvSpPr/>
          <p:nvPr/>
        </p:nvSpPr>
        <p:spPr>
          <a:xfrm>
            <a:off x="6446475" y="2089000"/>
            <a:ext cx="525000" cy="1325700"/>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2" name="Google Shape;752;p51"/>
          <p:cNvSpPr/>
          <p:nvPr/>
        </p:nvSpPr>
        <p:spPr>
          <a:xfrm>
            <a:off x="7020500" y="2089000"/>
            <a:ext cx="525000" cy="1325700"/>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3" name="Google Shape;753;p51"/>
          <p:cNvSpPr/>
          <p:nvPr/>
        </p:nvSpPr>
        <p:spPr>
          <a:xfrm>
            <a:off x="9316600" y="2089000"/>
            <a:ext cx="525000" cy="1325700"/>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52"/>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Cosine Similarity </a:t>
            </a:r>
            <a:endParaRPr/>
          </a:p>
        </p:txBody>
      </p:sp>
      <p:sp>
        <p:nvSpPr>
          <p:cNvPr id="759" name="Google Shape;759;p52"/>
          <p:cNvSpPr txBox="1"/>
          <p:nvPr>
            <p:ph idx="11" type="ftr"/>
          </p:nvPr>
        </p:nvSpPr>
        <p:spPr>
          <a:xfrm>
            <a:off x="7239000" y="6113463"/>
            <a:ext cx="41148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pic>
        <p:nvPicPr>
          <p:cNvPr id="760" name="Google Shape;760;p52"/>
          <p:cNvPicPr preferRelativeResize="0"/>
          <p:nvPr/>
        </p:nvPicPr>
        <p:blipFill rotWithShape="1">
          <a:blip r:embed="rId3">
            <a:alphaModFix/>
          </a:blip>
          <a:srcRect b="0" l="0" r="8999" t="0"/>
          <a:stretch/>
        </p:blipFill>
        <p:spPr>
          <a:xfrm>
            <a:off x="6108550" y="110350"/>
            <a:ext cx="5997926" cy="2524125"/>
          </a:xfrm>
          <a:prstGeom prst="rect">
            <a:avLst/>
          </a:prstGeom>
          <a:noFill/>
          <a:ln>
            <a:noFill/>
          </a:ln>
        </p:spPr>
      </p:pic>
      <p:pic>
        <p:nvPicPr>
          <p:cNvPr id="761" name="Google Shape;761;p52"/>
          <p:cNvPicPr preferRelativeResize="0"/>
          <p:nvPr/>
        </p:nvPicPr>
        <p:blipFill rotWithShape="1">
          <a:blip r:embed="rId4">
            <a:alphaModFix/>
          </a:blip>
          <a:srcRect b="0" l="0" r="0" t="0"/>
          <a:stretch/>
        </p:blipFill>
        <p:spPr>
          <a:xfrm>
            <a:off x="234850" y="2413188"/>
            <a:ext cx="8839200" cy="1162050"/>
          </a:xfrm>
          <a:prstGeom prst="rect">
            <a:avLst/>
          </a:prstGeom>
          <a:noFill/>
          <a:ln>
            <a:noFill/>
          </a:ln>
        </p:spPr>
      </p:pic>
      <p:pic>
        <p:nvPicPr>
          <p:cNvPr id="762" name="Google Shape;762;p52"/>
          <p:cNvPicPr preferRelativeResize="0"/>
          <p:nvPr/>
        </p:nvPicPr>
        <p:blipFill rotWithShape="1">
          <a:blip r:embed="rId5">
            <a:alphaModFix/>
          </a:blip>
          <a:srcRect b="0" l="0" r="0" t="0"/>
          <a:stretch/>
        </p:blipFill>
        <p:spPr>
          <a:xfrm>
            <a:off x="179550" y="4135763"/>
            <a:ext cx="2200275" cy="1657350"/>
          </a:xfrm>
          <a:prstGeom prst="rect">
            <a:avLst/>
          </a:prstGeom>
          <a:noFill/>
          <a:ln>
            <a:noFill/>
          </a:ln>
        </p:spPr>
      </p:pic>
      <p:pic>
        <p:nvPicPr>
          <p:cNvPr id="763" name="Google Shape;763;p52"/>
          <p:cNvPicPr preferRelativeResize="0"/>
          <p:nvPr/>
        </p:nvPicPr>
        <p:blipFill rotWithShape="1">
          <a:blip r:embed="rId6">
            <a:alphaModFix/>
          </a:blip>
          <a:srcRect b="0" l="0" r="0" t="0"/>
          <a:stretch/>
        </p:blipFill>
        <p:spPr>
          <a:xfrm>
            <a:off x="2699900" y="4753313"/>
            <a:ext cx="1943100" cy="647700"/>
          </a:xfrm>
          <a:prstGeom prst="rect">
            <a:avLst/>
          </a:prstGeom>
          <a:noFill/>
          <a:ln>
            <a:noFill/>
          </a:ln>
        </p:spPr>
      </p:pic>
      <p:sp>
        <p:nvSpPr>
          <p:cNvPr id="764" name="Google Shape;764;p52"/>
          <p:cNvSpPr txBox="1"/>
          <p:nvPr/>
        </p:nvSpPr>
        <p:spPr>
          <a:xfrm>
            <a:off x="3945675" y="3575250"/>
            <a:ext cx="5598000" cy="52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1" lang="en-IE" sz="2400" u="none" cap="none" strike="noStrike">
                <a:solidFill>
                  <a:srgbClr val="000000"/>
                </a:solidFill>
                <a:latin typeface="Times New Roman"/>
                <a:ea typeface="Times New Roman"/>
                <a:cs typeface="Times New Roman"/>
                <a:sym typeface="Times New Roman"/>
              </a:rPr>
              <a:t>v</a:t>
            </a:r>
            <a:r>
              <a:rPr b="0" baseline="-25000" i="1" lang="en-IE" sz="2400" u="none" cap="none" strike="noStrike">
                <a:solidFill>
                  <a:srgbClr val="000000"/>
                </a:solidFill>
                <a:latin typeface="Times New Roman"/>
                <a:ea typeface="Times New Roman"/>
                <a:cs typeface="Times New Roman"/>
                <a:sym typeface="Times New Roman"/>
              </a:rPr>
              <a:t>i</a:t>
            </a:r>
            <a:r>
              <a:rPr b="0" i="1" lang="en-IE" sz="2400" u="none" cap="none" strike="noStrike">
                <a:solidFill>
                  <a:srgbClr val="000000"/>
                </a:solidFill>
                <a:latin typeface="Times New Roman"/>
                <a:ea typeface="Times New Roman"/>
                <a:cs typeface="Times New Roman"/>
                <a:sym typeface="Times New Roman"/>
              </a:rPr>
              <a:t> w</a:t>
            </a:r>
            <a:r>
              <a:rPr b="0" baseline="-25000" i="1" lang="en-IE" sz="2400" u="none" cap="none" strike="noStrike">
                <a:solidFill>
                  <a:srgbClr val="000000"/>
                </a:solidFill>
                <a:latin typeface="Times New Roman"/>
                <a:ea typeface="Times New Roman"/>
                <a:cs typeface="Times New Roman"/>
                <a:sym typeface="Times New Roman"/>
              </a:rPr>
              <a:t>i</a:t>
            </a:r>
            <a:r>
              <a:rPr b="0" i="1" lang="en-IE" sz="2400" u="none" cap="none" strike="noStrike">
                <a:solidFill>
                  <a:srgbClr val="000000"/>
                </a:solidFill>
                <a:latin typeface="Times New Roman"/>
                <a:ea typeface="Times New Roman"/>
                <a:cs typeface="Times New Roman"/>
                <a:sym typeface="Times New Roman"/>
              </a:rPr>
              <a:t>  is the count for word v,w in context i</a:t>
            </a:r>
            <a:endParaRPr b="0" i="1" sz="2400" u="none" cap="none" strike="noStrike">
              <a:solidFill>
                <a:srgbClr val="000000"/>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Applications</a:t>
            </a:r>
            <a:endParaRPr/>
          </a:p>
        </p:txBody>
      </p:sp>
      <p:pic>
        <p:nvPicPr>
          <p:cNvPr descr="how many calories in a banana - Google Search - Google Chrome" id="270" name="Google Shape;270;p17"/>
          <p:cNvPicPr preferRelativeResize="0"/>
          <p:nvPr/>
        </p:nvPicPr>
        <p:blipFill rotWithShape="1">
          <a:blip r:embed="rId3">
            <a:alphaModFix/>
          </a:blip>
          <a:srcRect b="7656" l="1249" r="18634" t="9121"/>
          <a:stretch/>
        </p:blipFill>
        <p:spPr>
          <a:xfrm>
            <a:off x="5544423" y="542273"/>
            <a:ext cx="6214651" cy="3499600"/>
          </a:xfrm>
          <a:prstGeom prst="rect">
            <a:avLst/>
          </a:prstGeom>
          <a:noFill/>
          <a:ln>
            <a:noFill/>
          </a:ln>
        </p:spPr>
      </p:pic>
      <p:pic>
        <p:nvPicPr>
          <p:cNvPr descr="http://cdn2.expertreviews.co.uk/sites/expertreviews/files/2015/08/facebook_m_screenshot2.jpg" id="271" name="Google Shape;271;p17"/>
          <p:cNvPicPr preferRelativeResize="0"/>
          <p:nvPr/>
        </p:nvPicPr>
        <p:blipFill rotWithShape="1">
          <a:blip r:embed="rId4">
            <a:alphaModFix/>
          </a:blip>
          <a:srcRect b="0" l="0" r="0" t="0"/>
          <a:stretch/>
        </p:blipFill>
        <p:spPr>
          <a:xfrm>
            <a:off x="613798" y="1679198"/>
            <a:ext cx="5373331" cy="3499601"/>
          </a:xfrm>
          <a:prstGeom prst="rect">
            <a:avLst/>
          </a:prstGeom>
          <a:noFill/>
          <a:ln>
            <a:noFill/>
          </a:ln>
        </p:spPr>
      </p:pic>
      <p:pic>
        <p:nvPicPr>
          <p:cNvPr descr="https://lh5.googleusercontent.com/ciNDop_L445x-pcpcW_t7qDLpA8EV-b2yFwtEglYwzHnWR5LZVmQ1ELv8qgovDBiUK98xsWnqpsrdStiPpP2fL6ogbGUqtp1aUNbNPqVPCkqbwds55839wwQZksASEGz3wi3UN-B" id="272" name="Google Shape;272;p17"/>
          <p:cNvPicPr preferRelativeResize="0"/>
          <p:nvPr/>
        </p:nvPicPr>
        <p:blipFill rotWithShape="1">
          <a:blip r:embed="rId5">
            <a:alphaModFix/>
          </a:blip>
          <a:srcRect b="9601" l="661" r="6220" t="2393"/>
          <a:stretch/>
        </p:blipFill>
        <p:spPr>
          <a:xfrm>
            <a:off x="3169525" y="3745974"/>
            <a:ext cx="9194350" cy="2872675"/>
          </a:xfrm>
          <a:prstGeom prst="rect">
            <a:avLst/>
          </a:prstGeom>
          <a:noFill/>
          <a:ln>
            <a:noFill/>
          </a:ln>
        </p:spPr>
      </p:pic>
      <p:sp>
        <p:nvSpPr>
          <p:cNvPr id="273" name="Google Shape;273;p17"/>
          <p:cNvSpPr/>
          <p:nvPr/>
        </p:nvSpPr>
        <p:spPr>
          <a:xfrm>
            <a:off x="7816325" y="1393100"/>
            <a:ext cx="2870400" cy="136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Information Retrieval</a:t>
            </a:r>
            <a:endParaRPr sz="2400">
              <a:latin typeface="Calibri"/>
              <a:ea typeface="Calibri"/>
              <a:cs typeface="Calibri"/>
              <a:sym typeface="Calibri"/>
            </a:endParaRPr>
          </a:p>
        </p:txBody>
      </p:sp>
      <p:sp>
        <p:nvSpPr>
          <p:cNvPr id="274" name="Google Shape;274;p17"/>
          <p:cNvSpPr/>
          <p:nvPr/>
        </p:nvSpPr>
        <p:spPr>
          <a:xfrm>
            <a:off x="1498725" y="2380975"/>
            <a:ext cx="2870400" cy="136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Chatbots</a:t>
            </a:r>
            <a:endParaRPr sz="2400">
              <a:latin typeface="Calibri"/>
              <a:ea typeface="Calibri"/>
              <a:cs typeface="Calibri"/>
              <a:sym typeface="Calibri"/>
            </a:endParaRPr>
          </a:p>
        </p:txBody>
      </p:sp>
      <p:sp>
        <p:nvSpPr>
          <p:cNvPr id="275" name="Google Shape;275;p17"/>
          <p:cNvSpPr/>
          <p:nvPr/>
        </p:nvSpPr>
        <p:spPr>
          <a:xfrm>
            <a:off x="6419475" y="4711850"/>
            <a:ext cx="2870400" cy="136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Sentiment Analysis</a:t>
            </a:r>
            <a:endParaRPr sz="2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3"/>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Context </a:t>
            </a:r>
            <a:endParaRPr/>
          </a:p>
        </p:txBody>
      </p:sp>
      <p:sp>
        <p:nvSpPr>
          <p:cNvPr id="770" name="Google Shape;770;p53"/>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3F3F3F"/>
              </a:buClr>
              <a:buSzPts val="2800"/>
              <a:buFont typeface="Arial"/>
              <a:buNone/>
            </a:pPr>
            <a:r>
              <a:rPr lang="en-IE"/>
              <a:t>Context </a:t>
            </a:r>
            <a:r>
              <a:rPr b="1" lang="en-IE"/>
              <a:t>window </a:t>
            </a:r>
            <a:endParaRPr/>
          </a:p>
          <a:p>
            <a:pPr indent="457200" lvl="0" marL="0" marR="0" rtl="0" algn="l">
              <a:lnSpc>
                <a:spcPct val="90000"/>
              </a:lnSpc>
              <a:spcBef>
                <a:spcPts val="1000"/>
              </a:spcBef>
              <a:spcAft>
                <a:spcPts val="0"/>
              </a:spcAft>
              <a:buClr>
                <a:srgbClr val="3F3F3F"/>
              </a:buClr>
              <a:buSzPts val="2800"/>
              <a:buFont typeface="Arial"/>
              <a:buNone/>
            </a:pPr>
            <a:r>
              <a:rPr lang="en-IE" sz="2400"/>
              <a:t>document, sentence, phrase, word sequence </a:t>
            </a:r>
            <a:endParaRPr sz="2400"/>
          </a:p>
          <a:p>
            <a:pPr indent="0" lvl="0" marL="0" marR="0" rtl="0" algn="l">
              <a:lnSpc>
                <a:spcPct val="90000"/>
              </a:lnSpc>
              <a:spcBef>
                <a:spcPts val="1000"/>
              </a:spcBef>
              <a:spcAft>
                <a:spcPts val="0"/>
              </a:spcAft>
              <a:buClr>
                <a:srgbClr val="3F3F3F"/>
              </a:buClr>
              <a:buSzPts val="2800"/>
              <a:buFont typeface="Arial"/>
              <a:buNone/>
            </a:pPr>
            <a:r>
              <a:rPr lang="en-IE"/>
              <a:t>Context </a:t>
            </a:r>
            <a:r>
              <a:rPr b="1" lang="en-IE"/>
              <a:t>content </a:t>
            </a:r>
            <a:endParaRPr/>
          </a:p>
          <a:p>
            <a:pPr indent="457200" lvl="0" marL="0" marR="0" rtl="0" algn="l">
              <a:lnSpc>
                <a:spcPct val="90000"/>
              </a:lnSpc>
              <a:spcBef>
                <a:spcPts val="1000"/>
              </a:spcBef>
              <a:spcAft>
                <a:spcPts val="0"/>
              </a:spcAft>
              <a:buClr>
                <a:srgbClr val="3F3F3F"/>
              </a:buClr>
              <a:buSzPts val="2800"/>
              <a:buFont typeface="Arial"/>
              <a:buNone/>
            </a:pPr>
            <a:r>
              <a:rPr lang="en-IE" sz="2400"/>
              <a:t>stopwords, specific part-of-speech, syntactic dependencies, etc.</a:t>
            </a:r>
            <a:endParaRPr sz="2400"/>
          </a:p>
          <a:p>
            <a:pPr indent="0" lvl="0" marL="0" marR="0" rtl="0" algn="l">
              <a:lnSpc>
                <a:spcPct val="90000"/>
              </a:lnSpc>
              <a:spcBef>
                <a:spcPts val="1000"/>
              </a:spcBef>
              <a:spcAft>
                <a:spcPts val="0"/>
              </a:spcAft>
              <a:buClr>
                <a:srgbClr val="3F3F3F"/>
              </a:buClr>
              <a:buSzPts val="2800"/>
              <a:buFont typeface="Arial"/>
              <a:buNone/>
            </a:pPr>
            <a:r>
              <a:rPr lang="en-IE"/>
              <a:t>Context </a:t>
            </a:r>
            <a:r>
              <a:rPr b="1" lang="en-IE"/>
              <a:t>weights </a:t>
            </a:r>
            <a:endParaRPr/>
          </a:p>
          <a:p>
            <a:pPr indent="457200" lvl="0" marL="0" marR="0" rtl="0" algn="l">
              <a:lnSpc>
                <a:spcPct val="90000"/>
              </a:lnSpc>
              <a:spcBef>
                <a:spcPts val="1000"/>
              </a:spcBef>
              <a:spcAft>
                <a:spcPts val="0"/>
              </a:spcAft>
              <a:buClr>
                <a:srgbClr val="3F3F3F"/>
              </a:buClr>
              <a:buSzPts val="2800"/>
              <a:buFont typeface="Arial"/>
              <a:buNone/>
            </a:pPr>
            <a:r>
              <a:rPr lang="en-IE" sz="2400"/>
              <a:t>measure of co-occurrence strength between target and context words </a:t>
            </a:r>
            <a:endParaRPr sz="2400"/>
          </a:p>
        </p:txBody>
      </p:sp>
      <p:sp>
        <p:nvSpPr>
          <p:cNvPr id="771" name="Google Shape;771;p53"/>
          <p:cNvSpPr txBox="1"/>
          <p:nvPr>
            <p:ph idx="11" type="ftr"/>
          </p:nvPr>
        </p:nvSpPr>
        <p:spPr>
          <a:xfrm>
            <a:off x="7239000" y="6113463"/>
            <a:ext cx="41148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4"/>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75114A"/>
              </a:buClr>
              <a:buSzPts val="4400"/>
              <a:buFont typeface="Calibri"/>
              <a:buNone/>
            </a:pPr>
            <a:r>
              <a:rPr lang="en-IE"/>
              <a:t>Context Weight - PMI</a:t>
            </a:r>
            <a:endParaRPr>
              <a:solidFill>
                <a:srgbClr val="FF0000"/>
              </a:solidFill>
            </a:endParaRPr>
          </a:p>
        </p:txBody>
      </p:sp>
      <p:sp>
        <p:nvSpPr>
          <p:cNvPr id="777" name="Google Shape;777;p54"/>
          <p:cNvSpPr txBox="1"/>
          <p:nvPr>
            <p:ph idx="1" type="body"/>
          </p:nvPr>
        </p:nvSpPr>
        <p:spPr>
          <a:xfrm>
            <a:off x="838200" y="1690825"/>
            <a:ext cx="10873500" cy="4024500"/>
          </a:xfrm>
          <a:prstGeom prst="rect">
            <a:avLst/>
          </a:prstGeom>
          <a:noFill/>
          <a:ln>
            <a:noFill/>
          </a:ln>
        </p:spPr>
        <p:txBody>
          <a:bodyPr anchorCtr="0" anchor="t" bIns="91425" lIns="91425" spcFirstLastPara="1" rIns="91425" wrap="square" tIns="91425">
            <a:noAutofit/>
          </a:bodyPr>
          <a:lstStyle/>
          <a:p>
            <a:pPr indent="0" lvl="1" marL="0" rtl="0" algn="l">
              <a:lnSpc>
                <a:spcPct val="100000"/>
              </a:lnSpc>
              <a:spcBef>
                <a:spcPts val="0"/>
              </a:spcBef>
              <a:spcAft>
                <a:spcPts val="0"/>
              </a:spcAft>
              <a:buClr>
                <a:srgbClr val="3F3F3F"/>
              </a:buClr>
              <a:buSzPts val="2400"/>
              <a:buFont typeface="Arial"/>
              <a:buNone/>
            </a:pPr>
            <a:r>
              <a:rPr lang="en-IE" sz="2800">
                <a:solidFill>
                  <a:schemeClr val="dk1"/>
                </a:solidFill>
              </a:rPr>
              <a:t>Pointwise Mutual Information (PMI) </a:t>
            </a:r>
            <a:endParaRPr sz="2800">
              <a:solidFill>
                <a:schemeClr val="dk1"/>
              </a:solidFill>
            </a:endParaRPr>
          </a:p>
          <a:p>
            <a:pPr indent="0" lvl="1" marL="457200" rtl="0" algn="l">
              <a:lnSpc>
                <a:spcPct val="100000"/>
              </a:lnSpc>
              <a:spcBef>
                <a:spcPts val="1000"/>
              </a:spcBef>
              <a:spcAft>
                <a:spcPts val="0"/>
              </a:spcAft>
              <a:buClr>
                <a:srgbClr val="3F3F3F"/>
              </a:buClr>
              <a:buSzPts val="2400"/>
              <a:buFont typeface="Arial"/>
              <a:buNone/>
            </a:pPr>
            <a:r>
              <a:rPr lang="en-IE">
                <a:solidFill>
                  <a:srgbClr val="000000"/>
                </a:solidFill>
              </a:rPr>
              <a:t>PMI is a correlation or association measure that quantifies the likelihood of co-occurrence of two events. In </a:t>
            </a:r>
            <a:r>
              <a:rPr lang="en-IE">
                <a:solidFill>
                  <a:schemeClr val="dk1"/>
                </a:solidFill>
              </a:rPr>
              <a:t>distributional semantics we use PMI to measure the likelihood of co-occurrence of</a:t>
            </a:r>
            <a:r>
              <a:rPr lang="en-IE">
                <a:solidFill>
                  <a:srgbClr val="000000"/>
                </a:solidFill>
              </a:rPr>
              <a:t> two words across a corpus:</a:t>
            </a:r>
            <a:endParaRPr>
              <a:solidFill>
                <a:srgbClr val="000000"/>
              </a:solidFill>
            </a:endParaRPr>
          </a:p>
          <a:p>
            <a:pPr indent="0" lvl="1" marL="457200" rtl="0" algn="l">
              <a:lnSpc>
                <a:spcPct val="100000"/>
              </a:lnSpc>
              <a:spcBef>
                <a:spcPts val="1000"/>
              </a:spcBef>
              <a:spcAft>
                <a:spcPts val="0"/>
              </a:spcAft>
              <a:buClr>
                <a:srgbClr val="3F3F3F"/>
              </a:buClr>
              <a:buSzPts val="2400"/>
              <a:buFont typeface="Arial"/>
              <a:buNone/>
            </a:pPr>
            <a:r>
              <a:rPr lang="en-IE">
                <a:solidFill>
                  <a:schemeClr val="dk1"/>
                </a:solidFill>
              </a:rPr>
              <a:t>PMI (</a:t>
            </a:r>
            <a:r>
              <a:rPr i="1" lang="en-IE">
                <a:solidFill>
                  <a:schemeClr val="dk1"/>
                </a:solidFill>
              </a:rPr>
              <a:t>w</a:t>
            </a:r>
            <a:r>
              <a:rPr baseline="-25000" i="1" lang="en-IE"/>
              <a:t>1 </a:t>
            </a:r>
            <a:r>
              <a:rPr i="1" lang="en-IE">
                <a:solidFill>
                  <a:schemeClr val="dk1"/>
                </a:solidFill>
              </a:rPr>
              <a:t>, w</a:t>
            </a:r>
            <a:r>
              <a:rPr baseline="-25000" i="1" lang="en-IE"/>
              <a:t>2</a:t>
            </a:r>
            <a:r>
              <a:rPr lang="en-IE">
                <a:solidFill>
                  <a:schemeClr val="dk1"/>
                </a:solidFill>
              </a:rPr>
              <a:t>) 	= log ( P(</a:t>
            </a:r>
            <a:r>
              <a:rPr i="1" lang="en-IE">
                <a:solidFill>
                  <a:schemeClr val="dk1"/>
                </a:solidFill>
              </a:rPr>
              <a:t>w</a:t>
            </a:r>
            <a:r>
              <a:rPr baseline="-25000" i="1" lang="en-IE"/>
              <a:t>1 </a:t>
            </a:r>
            <a:r>
              <a:rPr i="1" lang="en-IE">
                <a:solidFill>
                  <a:schemeClr val="dk1"/>
                </a:solidFill>
              </a:rPr>
              <a:t>, w</a:t>
            </a:r>
            <a:r>
              <a:rPr baseline="-25000" i="1" lang="en-IE"/>
              <a:t>2</a:t>
            </a:r>
            <a:r>
              <a:rPr lang="en-IE">
                <a:solidFill>
                  <a:schemeClr val="dk1"/>
                </a:solidFill>
              </a:rPr>
              <a:t>)  / P(</a:t>
            </a:r>
            <a:r>
              <a:rPr i="1" lang="en-IE">
                <a:solidFill>
                  <a:schemeClr val="dk1"/>
                </a:solidFill>
              </a:rPr>
              <a:t>w</a:t>
            </a:r>
            <a:r>
              <a:rPr baseline="-25000" i="1" lang="en-IE"/>
              <a:t>1</a:t>
            </a:r>
            <a:r>
              <a:rPr lang="en-IE">
                <a:solidFill>
                  <a:schemeClr val="dk1"/>
                </a:solidFill>
              </a:rPr>
              <a:t>) * P(</a:t>
            </a:r>
            <a:r>
              <a:rPr i="1" lang="en-IE">
                <a:solidFill>
                  <a:schemeClr val="dk1"/>
                </a:solidFill>
              </a:rPr>
              <a:t>w</a:t>
            </a:r>
            <a:r>
              <a:rPr baseline="-25000" i="1" lang="en-IE"/>
              <a:t>2</a:t>
            </a:r>
            <a:r>
              <a:rPr lang="en-IE">
                <a:solidFill>
                  <a:schemeClr val="dk1"/>
                </a:solidFill>
              </a:rPr>
              <a:t>))</a:t>
            </a:r>
            <a:endParaRPr>
              <a:solidFill>
                <a:schemeClr val="dk1"/>
              </a:solidFill>
            </a:endParaRPr>
          </a:p>
          <a:p>
            <a:pPr indent="0" lvl="1" marL="457200" rtl="0" algn="l">
              <a:lnSpc>
                <a:spcPct val="100000"/>
              </a:lnSpc>
              <a:spcBef>
                <a:spcPts val="1000"/>
              </a:spcBef>
              <a:spcAft>
                <a:spcPts val="0"/>
              </a:spcAft>
              <a:buClr>
                <a:srgbClr val="3F3F3F"/>
              </a:buClr>
              <a:buSzPts val="2400"/>
              <a:buFont typeface="Arial"/>
              <a:buNone/>
            </a:pPr>
            <a:r>
              <a:rPr lang="en-IE">
                <a:solidFill>
                  <a:schemeClr val="dk1"/>
                </a:solidFill>
              </a:rPr>
              <a:t>P(</a:t>
            </a:r>
            <a:r>
              <a:rPr i="1" lang="en-IE">
                <a:solidFill>
                  <a:schemeClr val="dk1"/>
                </a:solidFill>
              </a:rPr>
              <a:t>w</a:t>
            </a:r>
            <a:r>
              <a:rPr baseline="-25000" i="1" lang="en-IE"/>
              <a:t>1</a:t>
            </a:r>
            <a:r>
              <a:rPr lang="en-IE">
                <a:solidFill>
                  <a:schemeClr val="dk1"/>
                </a:solidFill>
              </a:rPr>
              <a:t>) P(</a:t>
            </a:r>
            <a:r>
              <a:rPr i="1" lang="en-IE">
                <a:solidFill>
                  <a:schemeClr val="dk1"/>
                </a:solidFill>
              </a:rPr>
              <a:t>w</a:t>
            </a:r>
            <a:r>
              <a:rPr baseline="-25000" i="1" lang="en-IE"/>
              <a:t>2</a:t>
            </a:r>
            <a:r>
              <a:rPr lang="en-IE">
                <a:solidFill>
                  <a:schemeClr val="dk1"/>
                </a:solidFill>
              </a:rPr>
              <a:t>)	= probability (relative frequency) of </a:t>
            </a:r>
            <a:r>
              <a:rPr i="1" lang="en-IE">
                <a:solidFill>
                  <a:schemeClr val="dk1"/>
                </a:solidFill>
              </a:rPr>
              <a:t>w</a:t>
            </a:r>
            <a:r>
              <a:rPr baseline="-25000" i="1" lang="en-IE"/>
              <a:t>1  </a:t>
            </a:r>
            <a:r>
              <a:rPr i="1" lang="en-IE">
                <a:solidFill>
                  <a:schemeClr val="dk1"/>
                </a:solidFill>
              </a:rPr>
              <a:t>w</a:t>
            </a:r>
            <a:r>
              <a:rPr baseline="-25000" i="1" lang="en-IE"/>
              <a:t>2 </a:t>
            </a:r>
            <a:r>
              <a:rPr lang="en-IE">
                <a:solidFill>
                  <a:schemeClr val="dk1"/>
                </a:solidFill>
              </a:rPr>
              <a:t>occurring in </a:t>
            </a:r>
            <a:r>
              <a:rPr i="1" lang="en-IE">
                <a:solidFill>
                  <a:schemeClr val="dk1"/>
                </a:solidFill>
              </a:rPr>
              <a:t>C</a:t>
            </a:r>
            <a:endParaRPr i="1">
              <a:solidFill>
                <a:schemeClr val="dk1"/>
              </a:solidFill>
            </a:endParaRPr>
          </a:p>
          <a:p>
            <a:pPr indent="0" lvl="1" marL="457200" rtl="0" algn="l">
              <a:lnSpc>
                <a:spcPct val="100000"/>
              </a:lnSpc>
              <a:spcBef>
                <a:spcPts val="1000"/>
              </a:spcBef>
              <a:spcAft>
                <a:spcPts val="0"/>
              </a:spcAft>
              <a:buClr>
                <a:srgbClr val="3F3F3F"/>
              </a:buClr>
              <a:buSzPts val="2400"/>
              <a:buFont typeface="Arial"/>
              <a:buNone/>
            </a:pPr>
            <a:r>
              <a:rPr lang="en-IE">
                <a:solidFill>
                  <a:schemeClr val="dk1"/>
                </a:solidFill>
              </a:rPr>
              <a:t>				= frequency of </a:t>
            </a:r>
            <a:r>
              <a:rPr i="1" lang="en-IE">
                <a:solidFill>
                  <a:schemeClr val="dk1"/>
                </a:solidFill>
              </a:rPr>
              <a:t>w</a:t>
            </a:r>
            <a:r>
              <a:rPr baseline="-25000" i="1" lang="en-IE"/>
              <a:t>1  </a:t>
            </a:r>
            <a:r>
              <a:rPr i="1" lang="en-IE">
                <a:solidFill>
                  <a:schemeClr val="dk1"/>
                </a:solidFill>
              </a:rPr>
              <a:t>w</a:t>
            </a:r>
            <a:r>
              <a:rPr baseline="-25000" i="1" lang="en-IE"/>
              <a:t>2 </a:t>
            </a:r>
            <a:r>
              <a:rPr lang="en-IE">
                <a:solidFill>
                  <a:schemeClr val="dk1"/>
                </a:solidFill>
              </a:rPr>
              <a:t>occurring in </a:t>
            </a:r>
            <a:r>
              <a:rPr i="1" lang="en-IE">
                <a:solidFill>
                  <a:schemeClr val="dk1"/>
                </a:solidFill>
              </a:rPr>
              <a:t>C </a:t>
            </a:r>
            <a:r>
              <a:rPr lang="en-IE">
                <a:solidFill>
                  <a:schemeClr val="dk1"/>
                </a:solidFill>
              </a:rPr>
              <a:t>/ all words </a:t>
            </a:r>
            <a:r>
              <a:rPr i="1" lang="en-IE">
                <a:solidFill>
                  <a:schemeClr val="dk1"/>
                </a:solidFill>
              </a:rPr>
              <a:t>W </a:t>
            </a:r>
            <a:r>
              <a:rPr lang="en-IE">
                <a:solidFill>
                  <a:schemeClr val="dk1"/>
                </a:solidFill>
              </a:rPr>
              <a:t>in </a:t>
            </a:r>
            <a:r>
              <a:rPr i="1" lang="en-IE">
                <a:solidFill>
                  <a:schemeClr val="dk1"/>
                </a:solidFill>
              </a:rPr>
              <a:t>C</a:t>
            </a:r>
            <a:endParaRPr i="1">
              <a:solidFill>
                <a:schemeClr val="dk1"/>
              </a:solidFill>
            </a:endParaRPr>
          </a:p>
          <a:p>
            <a:pPr indent="0" lvl="1" marL="457200" rtl="0" algn="l">
              <a:lnSpc>
                <a:spcPct val="100000"/>
              </a:lnSpc>
              <a:spcBef>
                <a:spcPts val="1000"/>
              </a:spcBef>
              <a:spcAft>
                <a:spcPts val="1000"/>
              </a:spcAft>
              <a:buClr>
                <a:srgbClr val="3F3F3F"/>
              </a:buClr>
              <a:buSzPts val="2400"/>
              <a:buFont typeface="Arial"/>
              <a:buNone/>
            </a:pPr>
            <a:r>
              <a:rPr lang="en-IE">
                <a:solidFill>
                  <a:schemeClr val="dk1"/>
                </a:solidFill>
              </a:rPr>
              <a:t>P(</a:t>
            </a:r>
            <a:r>
              <a:rPr i="1" lang="en-IE">
                <a:solidFill>
                  <a:schemeClr val="dk1"/>
                </a:solidFill>
              </a:rPr>
              <a:t>w</a:t>
            </a:r>
            <a:r>
              <a:rPr baseline="-25000" i="1" lang="en-IE"/>
              <a:t>1 </a:t>
            </a:r>
            <a:r>
              <a:rPr i="1" lang="en-IE">
                <a:solidFill>
                  <a:schemeClr val="dk1"/>
                </a:solidFill>
              </a:rPr>
              <a:t>, w</a:t>
            </a:r>
            <a:r>
              <a:rPr baseline="-25000" i="1" lang="en-IE"/>
              <a:t>2</a:t>
            </a:r>
            <a:r>
              <a:rPr lang="en-IE">
                <a:solidFill>
                  <a:schemeClr val="dk1"/>
                </a:solidFill>
              </a:rPr>
              <a:t>)		= probability of </a:t>
            </a:r>
            <a:r>
              <a:rPr i="1" lang="en-IE">
                <a:solidFill>
                  <a:schemeClr val="dk1"/>
                </a:solidFill>
              </a:rPr>
              <a:t>w</a:t>
            </a:r>
            <a:r>
              <a:rPr baseline="-25000" i="1" lang="en-IE"/>
              <a:t>1 </a:t>
            </a:r>
            <a:r>
              <a:rPr lang="en-IE">
                <a:solidFill>
                  <a:schemeClr val="dk1"/>
                </a:solidFill>
              </a:rPr>
              <a:t>co-occurring with</a:t>
            </a:r>
            <a:r>
              <a:rPr i="1" lang="en-IE">
                <a:solidFill>
                  <a:schemeClr val="dk1"/>
                </a:solidFill>
              </a:rPr>
              <a:t> w</a:t>
            </a:r>
            <a:r>
              <a:rPr baseline="-25000" i="1" lang="en-IE"/>
              <a:t>2 </a:t>
            </a:r>
            <a:r>
              <a:rPr lang="en-IE">
                <a:solidFill>
                  <a:schemeClr val="dk1"/>
                </a:solidFill>
              </a:rPr>
              <a:t>in corpus </a:t>
            </a:r>
            <a:r>
              <a:rPr i="1" lang="en-IE">
                <a:solidFill>
                  <a:schemeClr val="dk1"/>
                </a:solidFill>
              </a:rPr>
              <a:t>C</a:t>
            </a:r>
            <a:endParaRPr>
              <a:solidFill>
                <a:schemeClr val="dk1"/>
              </a:solidFill>
            </a:endParaRPr>
          </a:p>
        </p:txBody>
      </p:sp>
      <p:sp>
        <p:nvSpPr>
          <p:cNvPr id="778" name="Google Shape;778;p54"/>
          <p:cNvSpPr txBox="1"/>
          <p:nvPr>
            <p:ph idx="11" type="ftr"/>
          </p:nvPr>
        </p:nvSpPr>
        <p:spPr>
          <a:xfrm>
            <a:off x="7239000" y="6113463"/>
            <a:ext cx="41148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5"/>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Word Embeddings</a:t>
            </a:r>
            <a:endParaRPr/>
          </a:p>
        </p:txBody>
      </p:sp>
      <p:sp>
        <p:nvSpPr>
          <p:cNvPr id="784" name="Google Shape;784;p55"/>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0" lvl="1" marL="0" marR="0" rtl="0" algn="l">
              <a:lnSpc>
                <a:spcPct val="100000"/>
              </a:lnSpc>
              <a:spcBef>
                <a:spcPts val="1000"/>
              </a:spcBef>
              <a:spcAft>
                <a:spcPts val="0"/>
              </a:spcAft>
              <a:buClr>
                <a:srgbClr val="3F3F3F"/>
              </a:buClr>
              <a:buSzPts val="2400"/>
              <a:buFont typeface="Arial"/>
              <a:buNone/>
            </a:pPr>
            <a:r>
              <a:rPr lang="en-IE" sz="2800">
                <a:solidFill>
                  <a:schemeClr val="dk1"/>
                </a:solidFill>
              </a:rPr>
              <a:t>G</a:t>
            </a:r>
            <a:r>
              <a:rPr b="0" i="0" lang="en-IE" sz="2800" u="none" cap="none" strike="noStrike">
                <a:solidFill>
                  <a:schemeClr val="dk1"/>
                </a:solidFill>
                <a:latin typeface="Calibri"/>
                <a:ea typeface="Calibri"/>
                <a:cs typeface="Calibri"/>
                <a:sym typeface="Calibri"/>
              </a:rPr>
              <a:t>eneralization</a:t>
            </a:r>
            <a:endParaRPr sz="2800"/>
          </a:p>
          <a:p>
            <a:pPr indent="0" lvl="2" marL="457200" marR="0" rtl="0" algn="l">
              <a:lnSpc>
                <a:spcPct val="100000"/>
              </a:lnSpc>
              <a:spcBef>
                <a:spcPts val="1000"/>
              </a:spcBef>
              <a:spcAft>
                <a:spcPts val="0"/>
              </a:spcAft>
              <a:buClr>
                <a:srgbClr val="3F3F3F"/>
              </a:buClr>
              <a:buSzPts val="2000"/>
              <a:buFont typeface="Arial"/>
              <a:buNone/>
            </a:pPr>
            <a:r>
              <a:rPr i="0" lang="en-IE" sz="2400" u="none" cap="none" strike="noStrike">
                <a:solidFill>
                  <a:schemeClr val="dk1"/>
                </a:solidFill>
              </a:rPr>
              <a:t>Capture similarity on the level of word </a:t>
            </a:r>
            <a:r>
              <a:rPr lang="en-IE" sz="2400">
                <a:solidFill>
                  <a:schemeClr val="dk1"/>
                </a:solidFill>
              </a:rPr>
              <a:t>vectors </a:t>
            </a:r>
            <a:r>
              <a:rPr i="0" lang="en-IE" sz="2400" u="none" cap="none" strike="noStrike">
                <a:solidFill>
                  <a:schemeClr val="dk1"/>
                </a:solidFill>
              </a:rPr>
              <a:t>rather than word</a:t>
            </a:r>
            <a:r>
              <a:rPr lang="en-IE" sz="2400">
                <a:solidFill>
                  <a:schemeClr val="dk1"/>
                </a:solidFill>
              </a:rPr>
              <a:t>s</a:t>
            </a:r>
            <a:endParaRPr sz="2400">
              <a:solidFill>
                <a:schemeClr val="dk1"/>
              </a:solidFill>
            </a:endParaRPr>
          </a:p>
          <a:p>
            <a:pPr indent="0" lvl="1" marL="0" rtl="0" algn="l">
              <a:lnSpc>
                <a:spcPct val="100000"/>
              </a:lnSpc>
              <a:spcBef>
                <a:spcPts val="1000"/>
              </a:spcBef>
              <a:spcAft>
                <a:spcPts val="0"/>
              </a:spcAft>
              <a:buClr>
                <a:srgbClr val="3F3F3F"/>
              </a:buClr>
              <a:buSzPts val="2400"/>
              <a:buFont typeface="Arial"/>
              <a:buNone/>
            </a:pPr>
            <a:r>
              <a:rPr lang="en-IE" sz="2800">
                <a:solidFill>
                  <a:schemeClr val="dk1"/>
                </a:solidFill>
              </a:rPr>
              <a:t>Prediction</a:t>
            </a:r>
            <a:endParaRPr sz="2800">
              <a:solidFill>
                <a:schemeClr val="dk1"/>
              </a:solidFill>
            </a:endParaRPr>
          </a:p>
          <a:p>
            <a:pPr indent="0" lvl="2" marL="457200" rtl="0" algn="l">
              <a:lnSpc>
                <a:spcPct val="100000"/>
              </a:lnSpc>
              <a:spcBef>
                <a:spcPts val="1000"/>
              </a:spcBef>
              <a:spcAft>
                <a:spcPts val="0"/>
              </a:spcAft>
              <a:buClr>
                <a:srgbClr val="3F3F3F"/>
              </a:buClr>
              <a:buSzPts val="2000"/>
              <a:buFont typeface="Arial"/>
              <a:buNone/>
            </a:pPr>
            <a:r>
              <a:rPr lang="en-IE" sz="2400">
                <a:solidFill>
                  <a:schemeClr val="dk1"/>
                </a:solidFill>
              </a:rPr>
              <a:t>Predict words and their contexts by use of language modeling </a:t>
            </a:r>
            <a:endParaRPr sz="2800">
              <a:solidFill>
                <a:schemeClr val="dk1"/>
              </a:solidFill>
            </a:endParaRPr>
          </a:p>
          <a:p>
            <a:pPr indent="0" lvl="1" marL="0" rtl="0" algn="l">
              <a:lnSpc>
                <a:spcPct val="100000"/>
              </a:lnSpc>
              <a:spcBef>
                <a:spcPts val="1000"/>
              </a:spcBef>
              <a:spcAft>
                <a:spcPts val="0"/>
              </a:spcAft>
              <a:buClr>
                <a:srgbClr val="3F3F3F"/>
              </a:buClr>
              <a:buSzPts val="2400"/>
              <a:buFont typeface="Arial"/>
              <a:buNone/>
            </a:pPr>
            <a:r>
              <a:rPr lang="en-IE" sz="2800">
                <a:solidFill>
                  <a:schemeClr val="dk1"/>
                </a:solidFill>
              </a:rPr>
              <a:t>Dimensionality reduction</a:t>
            </a:r>
            <a:endParaRPr sz="2800">
              <a:solidFill>
                <a:schemeClr val="dk1"/>
              </a:solidFill>
            </a:endParaRPr>
          </a:p>
          <a:p>
            <a:pPr indent="0" lvl="2" marL="457200" rtl="0" algn="l">
              <a:lnSpc>
                <a:spcPct val="100000"/>
              </a:lnSpc>
              <a:spcBef>
                <a:spcPts val="1000"/>
              </a:spcBef>
              <a:spcAft>
                <a:spcPts val="0"/>
              </a:spcAft>
              <a:buClr>
                <a:srgbClr val="3F3F3F"/>
              </a:buClr>
              <a:buSzPts val="2000"/>
              <a:buFont typeface="Arial"/>
              <a:buNone/>
            </a:pPr>
            <a:r>
              <a:rPr lang="en-IE" sz="2400">
                <a:solidFill>
                  <a:schemeClr val="dk1"/>
                </a:solidFill>
              </a:rPr>
              <a:t>Optimize sparse vectors (with lots of zeros) into shorter dense vectors</a:t>
            </a:r>
            <a:endParaRPr sz="2400">
              <a:solidFill>
                <a:schemeClr val="dk1"/>
              </a:solidFill>
            </a:endParaRPr>
          </a:p>
          <a:p>
            <a:pPr indent="0" lvl="1" marL="0" rtl="0" algn="l">
              <a:lnSpc>
                <a:spcPct val="100000"/>
              </a:lnSpc>
              <a:spcBef>
                <a:spcPts val="1000"/>
              </a:spcBef>
              <a:spcAft>
                <a:spcPts val="1000"/>
              </a:spcAft>
              <a:buClr>
                <a:srgbClr val="3F3F3F"/>
              </a:buClr>
              <a:buSzPts val="2400"/>
              <a:buFont typeface="Arial"/>
              <a:buNone/>
            </a:pPr>
            <a:r>
              <a:t/>
            </a:r>
            <a:endParaRPr sz="2800">
              <a:solidFill>
                <a:schemeClr val="dk1"/>
              </a:solidFill>
            </a:endParaRPr>
          </a:p>
        </p:txBody>
      </p:sp>
      <p:sp>
        <p:nvSpPr>
          <p:cNvPr id="785" name="Google Shape;785;p55"/>
          <p:cNvSpPr txBox="1"/>
          <p:nvPr>
            <p:ph idx="11" type="ftr"/>
          </p:nvPr>
        </p:nvSpPr>
        <p:spPr>
          <a:xfrm>
            <a:off x="7239000" y="6113463"/>
            <a:ext cx="41148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56"/>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Recurrent Neural Networks</a:t>
            </a:r>
            <a:endParaRPr/>
          </a:p>
        </p:txBody>
      </p:sp>
      <p:sp>
        <p:nvSpPr>
          <p:cNvPr id="792" name="Google Shape;792;p56"/>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Log-linear modelling</a:t>
            </a:r>
            <a:endParaRPr/>
          </a:p>
        </p:txBody>
      </p:sp>
      <p:sp>
        <p:nvSpPr>
          <p:cNvPr id="799" name="Google Shape;799;p57"/>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f(x) as introduced outputs in range [-∞, ∞]</a:t>
            </a:r>
            <a:endParaRPr/>
          </a:p>
          <a:p>
            <a:pPr indent="0" lvl="0" marL="0" rtl="0" algn="l">
              <a:spcBef>
                <a:spcPts val="1000"/>
              </a:spcBef>
              <a:spcAft>
                <a:spcPts val="0"/>
              </a:spcAft>
              <a:buNone/>
            </a:pPr>
            <a:r>
              <a:rPr lang="en-IE"/>
              <a:t>Instead we could use a function that outputs in [0, 1]</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We can now say how </a:t>
            </a:r>
            <a:r>
              <a:rPr b="1" lang="en-IE"/>
              <a:t>certain</a:t>
            </a:r>
            <a:r>
              <a:rPr lang="en-IE"/>
              <a:t> we are of</a:t>
            </a:r>
            <a:endParaRPr/>
          </a:p>
          <a:p>
            <a:pPr indent="0" lvl="0" marL="0" rtl="0" algn="l">
              <a:spcBef>
                <a:spcPts val="1000"/>
              </a:spcBef>
              <a:spcAft>
                <a:spcPts val="0"/>
              </a:spcAft>
              <a:buNone/>
            </a:pPr>
            <a:r>
              <a:rPr lang="en-IE"/>
              <a:t>a prediction</a:t>
            </a:r>
            <a:endParaRPr/>
          </a:p>
        </p:txBody>
      </p:sp>
      <p:sp>
        <p:nvSpPr>
          <p:cNvPr id="800" name="Google Shape;800;p57"/>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pic>
        <p:nvPicPr>
          <p:cNvPr id="801" name="Google Shape;801;p57"/>
          <p:cNvPicPr preferRelativeResize="0"/>
          <p:nvPr/>
        </p:nvPicPr>
        <p:blipFill>
          <a:blip r:embed="rId3">
            <a:alphaModFix/>
          </a:blip>
          <a:stretch>
            <a:fillRect/>
          </a:stretch>
        </p:blipFill>
        <p:spPr>
          <a:xfrm>
            <a:off x="6804200" y="3036200"/>
            <a:ext cx="5014650" cy="3100749"/>
          </a:xfrm>
          <a:prstGeom prst="rect">
            <a:avLst/>
          </a:prstGeom>
          <a:noFill/>
          <a:ln>
            <a:noFill/>
          </a:ln>
        </p:spPr>
      </p:pic>
      <p:pic>
        <p:nvPicPr>
          <p:cNvPr id="802" name="Google Shape;802;p57"/>
          <p:cNvPicPr preferRelativeResize="0"/>
          <p:nvPr/>
        </p:nvPicPr>
        <p:blipFill>
          <a:blip r:embed="rId4">
            <a:alphaModFix/>
          </a:blip>
          <a:stretch>
            <a:fillRect/>
          </a:stretch>
        </p:blipFill>
        <p:spPr>
          <a:xfrm>
            <a:off x="1510700" y="3321809"/>
            <a:ext cx="4447625" cy="820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Multiple Layers</a:t>
            </a:r>
            <a:endParaRPr/>
          </a:p>
        </p:txBody>
      </p:sp>
      <p:sp>
        <p:nvSpPr>
          <p:cNvPr id="809" name="Google Shape;809;p58"/>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810" name="Google Shape;810;p58"/>
          <p:cNvSpPr/>
          <p:nvPr/>
        </p:nvSpPr>
        <p:spPr>
          <a:xfrm>
            <a:off x="8110050" y="4576588"/>
            <a:ext cx="525000" cy="525000"/>
          </a:xfrm>
          <a:prstGeom prst="ellipse">
            <a:avLst/>
          </a:prstGeom>
          <a:solidFill>
            <a:srgbClr val="88D1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x</a:t>
            </a:r>
            <a:r>
              <a:rPr baseline="-25000" lang="en-IE" sz="1800">
                <a:latin typeface="Calibri"/>
                <a:ea typeface="Calibri"/>
                <a:cs typeface="Calibri"/>
                <a:sym typeface="Calibri"/>
              </a:rPr>
              <a:t>1</a:t>
            </a:r>
            <a:endParaRPr baseline="-25000" sz="1800">
              <a:latin typeface="Calibri"/>
              <a:ea typeface="Calibri"/>
              <a:cs typeface="Calibri"/>
              <a:sym typeface="Calibri"/>
            </a:endParaRPr>
          </a:p>
        </p:txBody>
      </p:sp>
      <p:sp>
        <p:nvSpPr>
          <p:cNvPr id="811" name="Google Shape;811;p58"/>
          <p:cNvSpPr/>
          <p:nvPr/>
        </p:nvSpPr>
        <p:spPr>
          <a:xfrm>
            <a:off x="8916950" y="4576588"/>
            <a:ext cx="525000" cy="525000"/>
          </a:xfrm>
          <a:prstGeom prst="ellipse">
            <a:avLst/>
          </a:prstGeom>
          <a:solidFill>
            <a:srgbClr val="88D1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x</a:t>
            </a:r>
            <a:r>
              <a:rPr baseline="-25000" lang="en-IE" sz="1800">
                <a:latin typeface="Calibri"/>
                <a:ea typeface="Calibri"/>
                <a:cs typeface="Calibri"/>
                <a:sym typeface="Calibri"/>
              </a:rPr>
              <a:t>2</a:t>
            </a:r>
            <a:endParaRPr baseline="-25000" sz="1800">
              <a:latin typeface="Calibri"/>
              <a:ea typeface="Calibri"/>
              <a:cs typeface="Calibri"/>
              <a:sym typeface="Calibri"/>
            </a:endParaRPr>
          </a:p>
        </p:txBody>
      </p:sp>
      <p:sp>
        <p:nvSpPr>
          <p:cNvPr id="812" name="Google Shape;812;p58"/>
          <p:cNvSpPr/>
          <p:nvPr/>
        </p:nvSpPr>
        <p:spPr>
          <a:xfrm>
            <a:off x="10968425" y="4576588"/>
            <a:ext cx="525000" cy="525000"/>
          </a:xfrm>
          <a:prstGeom prst="ellipse">
            <a:avLst/>
          </a:prstGeom>
          <a:solidFill>
            <a:srgbClr val="88D1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x</a:t>
            </a:r>
            <a:r>
              <a:rPr baseline="-25000" lang="en-IE" sz="1800">
                <a:latin typeface="Calibri"/>
                <a:ea typeface="Calibri"/>
                <a:cs typeface="Calibri"/>
                <a:sym typeface="Calibri"/>
              </a:rPr>
              <a:t>n</a:t>
            </a:r>
            <a:endParaRPr baseline="-25000" sz="1800">
              <a:latin typeface="Calibri"/>
              <a:ea typeface="Calibri"/>
              <a:cs typeface="Calibri"/>
              <a:sym typeface="Calibri"/>
            </a:endParaRPr>
          </a:p>
        </p:txBody>
      </p:sp>
      <p:sp>
        <p:nvSpPr>
          <p:cNvPr id="813" name="Google Shape;813;p58"/>
          <p:cNvSpPr/>
          <p:nvPr/>
        </p:nvSpPr>
        <p:spPr>
          <a:xfrm>
            <a:off x="8756950" y="3078513"/>
            <a:ext cx="525000" cy="525000"/>
          </a:xfrm>
          <a:prstGeom prst="ellipse">
            <a:avLst/>
          </a:prstGeom>
          <a:solidFill>
            <a:srgbClr val="75114A">
              <a:alpha val="745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σ</a:t>
            </a:r>
            <a:endParaRPr sz="1800">
              <a:latin typeface="Calibri"/>
              <a:ea typeface="Calibri"/>
              <a:cs typeface="Calibri"/>
              <a:sym typeface="Calibri"/>
            </a:endParaRPr>
          </a:p>
        </p:txBody>
      </p:sp>
      <p:sp>
        <p:nvSpPr>
          <p:cNvPr id="814" name="Google Shape;814;p58"/>
          <p:cNvSpPr/>
          <p:nvPr/>
        </p:nvSpPr>
        <p:spPr>
          <a:xfrm>
            <a:off x="9622175" y="836338"/>
            <a:ext cx="525000" cy="525000"/>
          </a:xfrm>
          <a:prstGeom prst="ellipse">
            <a:avLst/>
          </a:prstGeom>
          <a:solidFill>
            <a:srgbClr val="FFBC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y</a:t>
            </a:r>
            <a:r>
              <a:rPr baseline="-25000" lang="en-IE" sz="1800">
                <a:latin typeface="Calibri"/>
                <a:ea typeface="Calibri"/>
                <a:cs typeface="Calibri"/>
                <a:sym typeface="Calibri"/>
              </a:rPr>
              <a:t>1</a:t>
            </a:r>
            <a:endParaRPr baseline="-25000" sz="1800">
              <a:latin typeface="Calibri"/>
              <a:ea typeface="Calibri"/>
              <a:cs typeface="Calibri"/>
              <a:sym typeface="Calibri"/>
            </a:endParaRPr>
          </a:p>
        </p:txBody>
      </p:sp>
      <p:cxnSp>
        <p:nvCxnSpPr>
          <p:cNvPr id="815" name="Google Shape;815;p58"/>
          <p:cNvCxnSpPr>
            <a:stCxn id="810" idx="0"/>
            <a:endCxn id="813" idx="3"/>
          </p:cNvCxnSpPr>
          <p:nvPr/>
        </p:nvCxnSpPr>
        <p:spPr>
          <a:xfrm flipH="1" rot="10800000">
            <a:off x="8372550" y="3526588"/>
            <a:ext cx="461400" cy="1050000"/>
          </a:xfrm>
          <a:prstGeom prst="straightConnector1">
            <a:avLst/>
          </a:prstGeom>
          <a:noFill/>
          <a:ln cap="flat" cmpd="sng" w="9525">
            <a:solidFill>
              <a:schemeClr val="dk2"/>
            </a:solidFill>
            <a:prstDash val="solid"/>
            <a:round/>
            <a:headEnd len="med" w="med" type="none"/>
            <a:tailEnd len="med" w="med" type="triangle"/>
          </a:ln>
        </p:spPr>
      </p:cxnSp>
      <p:cxnSp>
        <p:nvCxnSpPr>
          <p:cNvPr id="816" name="Google Shape;816;p58"/>
          <p:cNvCxnSpPr>
            <a:stCxn id="811" idx="0"/>
            <a:endCxn id="813" idx="3"/>
          </p:cNvCxnSpPr>
          <p:nvPr/>
        </p:nvCxnSpPr>
        <p:spPr>
          <a:xfrm rot="10800000">
            <a:off x="8833850" y="3526588"/>
            <a:ext cx="345600" cy="1050000"/>
          </a:xfrm>
          <a:prstGeom prst="straightConnector1">
            <a:avLst/>
          </a:prstGeom>
          <a:noFill/>
          <a:ln cap="flat" cmpd="sng" w="9525">
            <a:solidFill>
              <a:schemeClr val="dk2"/>
            </a:solidFill>
            <a:prstDash val="solid"/>
            <a:round/>
            <a:headEnd len="med" w="med" type="none"/>
            <a:tailEnd len="med" w="med" type="triangle"/>
          </a:ln>
        </p:spPr>
      </p:cxnSp>
      <p:cxnSp>
        <p:nvCxnSpPr>
          <p:cNvPr id="817" name="Google Shape;817;p58"/>
          <p:cNvCxnSpPr>
            <a:stCxn id="812" idx="0"/>
            <a:endCxn id="813" idx="5"/>
          </p:cNvCxnSpPr>
          <p:nvPr/>
        </p:nvCxnSpPr>
        <p:spPr>
          <a:xfrm rot="10800000">
            <a:off x="9205025" y="3526588"/>
            <a:ext cx="2025900" cy="1050000"/>
          </a:xfrm>
          <a:prstGeom prst="straightConnector1">
            <a:avLst/>
          </a:prstGeom>
          <a:noFill/>
          <a:ln cap="flat" cmpd="sng" w="9525">
            <a:solidFill>
              <a:schemeClr val="dk2"/>
            </a:solidFill>
            <a:prstDash val="solid"/>
            <a:round/>
            <a:headEnd len="med" w="med" type="none"/>
            <a:tailEnd len="med" w="med" type="triangle"/>
          </a:ln>
        </p:spPr>
      </p:cxnSp>
      <p:sp>
        <p:nvSpPr>
          <p:cNvPr id="818" name="Google Shape;818;p58"/>
          <p:cNvSpPr txBox="1"/>
          <p:nvPr/>
        </p:nvSpPr>
        <p:spPr>
          <a:xfrm>
            <a:off x="9680150" y="4209688"/>
            <a:ext cx="807600" cy="8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6000">
                <a:latin typeface="Calibri"/>
                <a:ea typeface="Calibri"/>
                <a:cs typeface="Calibri"/>
                <a:sym typeface="Calibri"/>
              </a:rPr>
              <a:t>… </a:t>
            </a:r>
            <a:endParaRPr sz="6000">
              <a:latin typeface="Calibri"/>
              <a:ea typeface="Calibri"/>
              <a:cs typeface="Calibri"/>
              <a:sym typeface="Calibri"/>
            </a:endParaRPr>
          </a:p>
        </p:txBody>
      </p:sp>
      <p:sp>
        <p:nvSpPr>
          <p:cNvPr id="819" name="Google Shape;819;p58"/>
          <p:cNvSpPr/>
          <p:nvPr/>
        </p:nvSpPr>
        <p:spPr>
          <a:xfrm>
            <a:off x="9622175" y="3078513"/>
            <a:ext cx="525000" cy="525000"/>
          </a:xfrm>
          <a:prstGeom prst="ellipse">
            <a:avLst/>
          </a:prstGeom>
          <a:solidFill>
            <a:srgbClr val="75114A">
              <a:alpha val="745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σ</a:t>
            </a:r>
            <a:endParaRPr sz="1800">
              <a:latin typeface="Calibri"/>
              <a:ea typeface="Calibri"/>
              <a:cs typeface="Calibri"/>
              <a:sym typeface="Calibri"/>
            </a:endParaRPr>
          </a:p>
        </p:txBody>
      </p:sp>
      <p:sp>
        <p:nvSpPr>
          <p:cNvPr id="820" name="Google Shape;820;p58"/>
          <p:cNvSpPr/>
          <p:nvPr/>
        </p:nvSpPr>
        <p:spPr>
          <a:xfrm>
            <a:off x="10487400" y="3078513"/>
            <a:ext cx="525000" cy="525000"/>
          </a:xfrm>
          <a:prstGeom prst="ellipse">
            <a:avLst/>
          </a:prstGeom>
          <a:solidFill>
            <a:srgbClr val="75114A">
              <a:alpha val="745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σ</a:t>
            </a:r>
            <a:endParaRPr sz="1800">
              <a:latin typeface="Calibri"/>
              <a:ea typeface="Calibri"/>
              <a:cs typeface="Calibri"/>
              <a:sym typeface="Calibri"/>
            </a:endParaRPr>
          </a:p>
        </p:txBody>
      </p:sp>
      <p:cxnSp>
        <p:nvCxnSpPr>
          <p:cNvPr id="821" name="Google Shape;821;p58"/>
          <p:cNvCxnSpPr>
            <a:stCxn id="810" idx="0"/>
            <a:endCxn id="819" idx="3"/>
          </p:cNvCxnSpPr>
          <p:nvPr/>
        </p:nvCxnSpPr>
        <p:spPr>
          <a:xfrm flipH="1" rot="10800000">
            <a:off x="8372550" y="3526588"/>
            <a:ext cx="1326600" cy="1050000"/>
          </a:xfrm>
          <a:prstGeom prst="straightConnector1">
            <a:avLst/>
          </a:prstGeom>
          <a:noFill/>
          <a:ln cap="flat" cmpd="sng" w="9525">
            <a:solidFill>
              <a:schemeClr val="dk2"/>
            </a:solidFill>
            <a:prstDash val="solid"/>
            <a:round/>
            <a:headEnd len="med" w="med" type="none"/>
            <a:tailEnd len="med" w="med" type="triangle"/>
          </a:ln>
        </p:spPr>
      </p:cxnSp>
      <p:cxnSp>
        <p:nvCxnSpPr>
          <p:cNvPr id="822" name="Google Shape;822;p58"/>
          <p:cNvCxnSpPr>
            <a:stCxn id="811" idx="0"/>
            <a:endCxn id="819" idx="3"/>
          </p:cNvCxnSpPr>
          <p:nvPr/>
        </p:nvCxnSpPr>
        <p:spPr>
          <a:xfrm flipH="1" rot="10800000">
            <a:off x="9179450" y="3526588"/>
            <a:ext cx="519600" cy="1050000"/>
          </a:xfrm>
          <a:prstGeom prst="straightConnector1">
            <a:avLst/>
          </a:prstGeom>
          <a:noFill/>
          <a:ln cap="flat" cmpd="sng" w="9525">
            <a:solidFill>
              <a:schemeClr val="dk2"/>
            </a:solidFill>
            <a:prstDash val="solid"/>
            <a:round/>
            <a:headEnd len="med" w="med" type="none"/>
            <a:tailEnd len="med" w="med" type="triangle"/>
          </a:ln>
        </p:spPr>
      </p:cxnSp>
      <p:cxnSp>
        <p:nvCxnSpPr>
          <p:cNvPr id="823" name="Google Shape;823;p58"/>
          <p:cNvCxnSpPr>
            <a:stCxn id="810" idx="0"/>
            <a:endCxn id="820" idx="3"/>
          </p:cNvCxnSpPr>
          <p:nvPr/>
        </p:nvCxnSpPr>
        <p:spPr>
          <a:xfrm flipH="1" rot="10800000">
            <a:off x="8372550" y="3526588"/>
            <a:ext cx="2191800" cy="1050000"/>
          </a:xfrm>
          <a:prstGeom prst="straightConnector1">
            <a:avLst/>
          </a:prstGeom>
          <a:noFill/>
          <a:ln cap="flat" cmpd="sng" w="9525">
            <a:solidFill>
              <a:schemeClr val="dk2"/>
            </a:solidFill>
            <a:prstDash val="solid"/>
            <a:round/>
            <a:headEnd len="med" w="med" type="none"/>
            <a:tailEnd len="med" w="med" type="triangle"/>
          </a:ln>
        </p:spPr>
      </p:cxnSp>
      <p:cxnSp>
        <p:nvCxnSpPr>
          <p:cNvPr id="824" name="Google Shape;824;p58"/>
          <p:cNvCxnSpPr>
            <a:stCxn id="811" idx="0"/>
            <a:endCxn id="820" idx="3"/>
          </p:cNvCxnSpPr>
          <p:nvPr/>
        </p:nvCxnSpPr>
        <p:spPr>
          <a:xfrm flipH="1" rot="10800000">
            <a:off x="9179450" y="3526588"/>
            <a:ext cx="1384800" cy="1050000"/>
          </a:xfrm>
          <a:prstGeom prst="straightConnector1">
            <a:avLst/>
          </a:prstGeom>
          <a:noFill/>
          <a:ln cap="flat" cmpd="sng" w="9525">
            <a:solidFill>
              <a:schemeClr val="dk2"/>
            </a:solidFill>
            <a:prstDash val="solid"/>
            <a:round/>
            <a:headEnd len="med" w="med" type="none"/>
            <a:tailEnd len="med" w="med" type="triangle"/>
          </a:ln>
        </p:spPr>
      </p:cxnSp>
      <p:cxnSp>
        <p:nvCxnSpPr>
          <p:cNvPr id="825" name="Google Shape;825;p58"/>
          <p:cNvCxnSpPr>
            <a:stCxn id="812" idx="0"/>
            <a:endCxn id="819" idx="5"/>
          </p:cNvCxnSpPr>
          <p:nvPr/>
        </p:nvCxnSpPr>
        <p:spPr>
          <a:xfrm rot="10800000">
            <a:off x="10070225" y="3526588"/>
            <a:ext cx="1160700" cy="1050000"/>
          </a:xfrm>
          <a:prstGeom prst="straightConnector1">
            <a:avLst/>
          </a:prstGeom>
          <a:noFill/>
          <a:ln cap="flat" cmpd="sng" w="9525">
            <a:solidFill>
              <a:schemeClr val="dk2"/>
            </a:solidFill>
            <a:prstDash val="solid"/>
            <a:round/>
            <a:headEnd len="med" w="med" type="none"/>
            <a:tailEnd len="med" w="med" type="triangle"/>
          </a:ln>
        </p:spPr>
      </p:cxnSp>
      <p:cxnSp>
        <p:nvCxnSpPr>
          <p:cNvPr id="826" name="Google Shape;826;p58"/>
          <p:cNvCxnSpPr>
            <a:stCxn id="812" idx="0"/>
            <a:endCxn id="820" idx="5"/>
          </p:cNvCxnSpPr>
          <p:nvPr/>
        </p:nvCxnSpPr>
        <p:spPr>
          <a:xfrm rot="10800000">
            <a:off x="10935425" y="3526588"/>
            <a:ext cx="295500" cy="1050000"/>
          </a:xfrm>
          <a:prstGeom prst="straightConnector1">
            <a:avLst/>
          </a:prstGeom>
          <a:noFill/>
          <a:ln cap="flat" cmpd="sng" w="9525">
            <a:solidFill>
              <a:schemeClr val="dk2"/>
            </a:solidFill>
            <a:prstDash val="solid"/>
            <a:round/>
            <a:headEnd len="med" w="med" type="none"/>
            <a:tailEnd len="med" w="med" type="triangle"/>
          </a:ln>
        </p:spPr>
      </p:cxnSp>
      <p:sp>
        <p:nvSpPr>
          <p:cNvPr id="827" name="Google Shape;827;p58"/>
          <p:cNvSpPr/>
          <p:nvPr/>
        </p:nvSpPr>
        <p:spPr>
          <a:xfrm>
            <a:off x="9189563" y="1893463"/>
            <a:ext cx="525000" cy="525000"/>
          </a:xfrm>
          <a:prstGeom prst="ellipse">
            <a:avLst/>
          </a:prstGeom>
          <a:solidFill>
            <a:srgbClr val="75114A">
              <a:alpha val="745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σ</a:t>
            </a:r>
            <a:endParaRPr sz="1800">
              <a:latin typeface="Calibri"/>
              <a:ea typeface="Calibri"/>
              <a:cs typeface="Calibri"/>
              <a:sym typeface="Calibri"/>
            </a:endParaRPr>
          </a:p>
        </p:txBody>
      </p:sp>
      <p:sp>
        <p:nvSpPr>
          <p:cNvPr id="828" name="Google Shape;828;p58"/>
          <p:cNvSpPr/>
          <p:nvPr/>
        </p:nvSpPr>
        <p:spPr>
          <a:xfrm>
            <a:off x="10054788" y="1893463"/>
            <a:ext cx="525000" cy="525000"/>
          </a:xfrm>
          <a:prstGeom prst="ellipse">
            <a:avLst/>
          </a:prstGeom>
          <a:solidFill>
            <a:srgbClr val="75114A">
              <a:alpha val="745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σ</a:t>
            </a:r>
            <a:endParaRPr sz="1800">
              <a:latin typeface="Calibri"/>
              <a:ea typeface="Calibri"/>
              <a:cs typeface="Calibri"/>
              <a:sym typeface="Calibri"/>
            </a:endParaRPr>
          </a:p>
        </p:txBody>
      </p:sp>
      <p:cxnSp>
        <p:nvCxnSpPr>
          <p:cNvPr id="829" name="Google Shape;829;p58"/>
          <p:cNvCxnSpPr>
            <a:stCxn id="813" idx="0"/>
            <a:endCxn id="827" idx="4"/>
          </p:cNvCxnSpPr>
          <p:nvPr/>
        </p:nvCxnSpPr>
        <p:spPr>
          <a:xfrm flipH="1" rot="10800000">
            <a:off x="9019450" y="2418513"/>
            <a:ext cx="432600" cy="660000"/>
          </a:xfrm>
          <a:prstGeom prst="straightConnector1">
            <a:avLst/>
          </a:prstGeom>
          <a:noFill/>
          <a:ln cap="flat" cmpd="sng" w="9525">
            <a:solidFill>
              <a:schemeClr val="dk2"/>
            </a:solidFill>
            <a:prstDash val="solid"/>
            <a:round/>
            <a:headEnd len="med" w="med" type="none"/>
            <a:tailEnd len="med" w="med" type="triangle"/>
          </a:ln>
        </p:spPr>
      </p:cxnSp>
      <p:cxnSp>
        <p:nvCxnSpPr>
          <p:cNvPr id="830" name="Google Shape;830;p58"/>
          <p:cNvCxnSpPr>
            <a:stCxn id="813" idx="0"/>
            <a:endCxn id="828" idx="4"/>
          </p:cNvCxnSpPr>
          <p:nvPr/>
        </p:nvCxnSpPr>
        <p:spPr>
          <a:xfrm flipH="1" rot="10800000">
            <a:off x="9019450" y="2418513"/>
            <a:ext cx="1297800" cy="660000"/>
          </a:xfrm>
          <a:prstGeom prst="straightConnector1">
            <a:avLst/>
          </a:prstGeom>
          <a:noFill/>
          <a:ln cap="flat" cmpd="sng" w="9525">
            <a:solidFill>
              <a:schemeClr val="dk2"/>
            </a:solidFill>
            <a:prstDash val="solid"/>
            <a:round/>
            <a:headEnd len="med" w="med" type="none"/>
            <a:tailEnd len="med" w="med" type="triangle"/>
          </a:ln>
        </p:spPr>
      </p:cxnSp>
      <p:cxnSp>
        <p:nvCxnSpPr>
          <p:cNvPr id="831" name="Google Shape;831;p58"/>
          <p:cNvCxnSpPr>
            <a:stCxn id="819" idx="0"/>
            <a:endCxn id="827" idx="4"/>
          </p:cNvCxnSpPr>
          <p:nvPr/>
        </p:nvCxnSpPr>
        <p:spPr>
          <a:xfrm rot="10800000">
            <a:off x="9452075" y="2418513"/>
            <a:ext cx="432600" cy="660000"/>
          </a:xfrm>
          <a:prstGeom prst="straightConnector1">
            <a:avLst/>
          </a:prstGeom>
          <a:noFill/>
          <a:ln cap="flat" cmpd="sng" w="9525">
            <a:solidFill>
              <a:schemeClr val="dk2"/>
            </a:solidFill>
            <a:prstDash val="solid"/>
            <a:round/>
            <a:headEnd len="med" w="med" type="none"/>
            <a:tailEnd len="med" w="med" type="triangle"/>
          </a:ln>
        </p:spPr>
      </p:cxnSp>
      <p:cxnSp>
        <p:nvCxnSpPr>
          <p:cNvPr id="832" name="Google Shape;832;p58"/>
          <p:cNvCxnSpPr>
            <a:stCxn id="819" idx="0"/>
            <a:endCxn id="828" idx="4"/>
          </p:cNvCxnSpPr>
          <p:nvPr/>
        </p:nvCxnSpPr>
        <p:spPr>
          <a:xfrm flipH="1" rot="10800000">
            <a:off x="9884675" y="2418513"/>
            <a:ext cx="432600" cy="660000"/>
          </a:xfrm>
          <a:prstGeom prst="straightConnector1">
            <a:avLst/>
          </a:prstGeom>
          <a:noFill/>
          <a:ln cap="flat" cmpd="sng" w="9525">
            <a:solidFill>
              <a:schemeClr val="dk2"/>
            </a:solidFill>
            <a:prstDash val="solid"/>
            <a:round/>
            <a:headEnd len="med" w="med" type="none"/>
            <a:tailEnd len="med" w="med" type="triangle"/>
          </a:ln>
        </p:spPr>
      </p:cxnSp>
      <p:cxnSp>
        <p:nvCxnSpPr>
          <p:cNvPr id="833" name="Google Shape;833;p58"/>
          <p:cNvCxnSpPr>
            <a:stCxn id="820" idx="0"/>
            <a:endCxn id="827" idx="4"/>
          </p:cNvCxnSpPr>
          <p:nvPr/>
        </p:nvCxnSpPr>
        <p:spPr>
          <a:xfrm rot="10800000">
            <a:off x="9452100" y="2418513"/>
            <a:ext cx="1297800" cy="660000"/>
          </a:xfrm>
          <a:prstGeom prst="straightConnector1">
            <a:avLst/>
          </a:prstGeom>
          <a:noFill/>
          <a:ln cap="flat" cmpd="sng" w="9525">
            <a:solidFill>
              <a:schemeClr val="dk2"/>
            </a:solidFill>
            <a:prstDash val="solid"/>
            <a:round/>
            <a:headEnd len="med" w="med" type="none"/>
            <a:tailEnd len="med" w="med" type="triangle"/>
          </a:ln>
        </p:spPr>
      </p:cxnSp>
      <p:cxnSp>
        <p:nvCxnSpPr>
          <p:cNvPr id="834" name="Google Shape;834;p58"/>
          <p:cNvCxnSpPr>
            <a:stCxn id="820" idx="0"/>
            <a:endCxn id="828" idx="4"/>
          </p:cNvCxnSpPr>
          <p:nvPr/>
        </p:nvCxnSpPr>
        <p:spPr>
          <a:xfrm rot="10800000">
            <a:off x="10317300" y="2418513"/>
            <a:ext cx="432600" cy="660000"/>
          </a:xfrm>
          <a:prstGeom prst="straightConnector1">
            <a:avLst/>
          </a:prstGeom>
          <a:noFill/>
          <a:ln cap="flat" cmpd="sng" w="9525">
            <a:solidFill>
              <a:schemeClr val="dk2"/>
            </a:solidFill>
            <a:prstDash val="solid"/>
            <a:round/>
            <a:headEnd len="med" w="med" type="none"/>
            <a:tailEnd len="med" w="med" type="triangle"/>
          </a:ln>
        </p:spPr>
      </p:cxnSp>
      <p:cxnSp>
        <p:nvCxnSpPr>
          <p:cNvPr id="835" name="Google Shape;835;p58"/>
          <p:cNvCxnSpPr>
            <a:stCxn id="827" idx="0"/>
            <a:endCxn id="814" idx="4"/>
          </p:cNvCxnSpPr>
          <p:nvPr/>
        </p:nvCxnSpPr>
        <p:spPr>
          <a:xfrm flipH="1" rot="10800000">
            <a:off x="9452063" y="1361263"/>
            <a:ext cx="432600" cy="532200"/>
          </a:xfrm>
          <a:prstGeom prst="straightConnector1">
            <a:avLst/>
          </a:prstGeom>
          <a:noFill/>
          <a:ln cap="flat" cmpd="sng" w="9525">
            <a:solidFill>
              <a:schemeClr val="dk2"/>
            </a:solidFill>
            <a:prstDash val="solid"/>
            <a:round/>
            <a:headEnd len="med" w="med" type="none"/>
            <a:tailEnd len="med" w="med" type="triangle"/>
          </a:ln>
        </p:spPr>
      </p:cxnSp>
      <p:cxnSp>
        <p:nvCxnSpPr>
          <p:cNvPr id="836" name="Google Shape;836;p58"/>
          <p:cNvCxnSpPr>
            <a:stCxn id="828" idx="0"/>
            <a:endCxn id="814" idx="4"/>
          </p:cNvCxnSpPr>
          <p:nvPr/>
        </p:nvCxnSpPr>
        <p:spPr>
          <a:xfrm rot="10800000">
            <a:off x="9884688" y="1361263"/>
            <a:ext cx="432600" cy="532200"/>
          </a:xfrm>
          <a:prstGeom prst="straightConnector1">
            <a:avLst/>
          </a:prstGeom>
          <a:noFill/>
          <a:ln cap="flat" cmpd="sng" w="9525">
            <a:solidFill>
              <a:schemeClr val="dk2"/>
            </a:solidFill>
            <a:prstDash val="solid"/>
            <a:round/>
            <a:headEnd len="med" w="med" type="none"/>
            <a:tailEnd len="med" w="med" type="triangle"/>
          </a:ln>
        </p:spPr>
      </p:cxnSp>
      <p:pic>
        <p:nvPicPr>
          <p:cNvPr id="837" name="Google Shape;837;p58"/>
          <p:cNvPicPr preferRelativeResize="0"/>
          <p:nvPr/>
        </p:nvPicPr>
        <p:blipFill>
          <a:blip r:embed="rId3">
            <a:alphaModFix/>
          </a:blip>
          <a:stretch>
            <a:fillRect/>
          </a:stretch>
        </p:blipFill>
        <p:spPr>
          <a:xfrm>
            <a:off x="2208109" y="1785550"/>
            <a:ext cx="3129481" cy="437300"/>
          </a:xfrm>
          <a:prstGeom prst="rect">
            <a:avLst/>
          </a:prstGeom>
          <a:noFill/>
          <a:ln>
            <a:noFill/>
          </a:ln>
        </p:spPr>
      </p:pic>
      <p:pic>
        <p:nvPicPr>
          <p:cNvPr id="838" name="Google Shape;838;p58"/>
          <p:cNvPicPr preferRelativeResize="0"/>
          <p:nvPr/>
        </p:nvPicPr>
        <p:blipFill>
          <a:blip r:embed="rId4">
            <a:alphaModFix/>
          </a:blip>
          <a:stretch>
            <a:fillRect/>
          </a:stretch>
        </p:blipFill>
        <p:spPr>
          <a:xfrm>
            <a:off x="2220435" y="2418475"/>
            <a:ext cx="3104830" cy="437300"/>
          </a:xfrm>
          <a:prstGeom prst="rect">
            <a:avLst/>
          </a:prstGeom>
          <a:noFill/>
          <a:ln>
            <a:noFill/>
          </a:ln>
        </p:spPr>
      </p:pic>
      <p:sp>
        <p:nvSpPr>
          <p:cNvPr id="839" name="Google Shape;839;p58"/>
          <p:cNvSpPr txBox="1"/>
          <p:nvPr/>
        </p:nvSpPr>
        <p:spPr>
          <a:xfrm>
            <a:off x="692450" y="3063800"/>
            <a:ext cx="6952800" cy="27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2400">
                <a:latin typeface="Calibri"/>
                <a:ea typeface="Calibri"/>
                <a:cs typeface="Calibri"/>
                <a:sym typeface="Calibri"/>
              </a:rPr>
              <a:t>Note we now have the following parameters:</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rPr lang="en-IE" sz="2400">
                <a:latin typeface="Calibri"/>
                <a:ea typeface="Calibri"/>
                <a:cs typeface="Calibri"/>
                <a:sym typeface="Calibri"/>
              </a:rPr>
              <a:t>Θ = { </a:t>
            </a:r>
            <a:r>
              <a:rPr b="1" lang="en-IE" sz="2400">
                <a:latin typeface="Calibri"/>
                <a:ea typeface="Calibri"/>
                <a:cs typeface="Calibri"/>
                <a:sym typeface="Calibri"/>
              </a:rPr>
              <a:t>W, V, b, c </a:t>
            </a:r>
            <a:r>
              <a:rPr lang="en-IE" sz="2400">
                <a:latin typeface="Calibri"/>
                <a:ea typeface="Calibri"/>
                <a:cs typeface="Calibri"/>
                <a:sym typeface="Calibri"/>
              </a:rPr>
              <a:t>}</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lang="en-IE" sz="2400">
                <a:latin typeface="Calibri"/>
                <a:ea typeface="Calibri"/>
                <a:cs typeface="Calibri"/>
                <a:sym typeface="Calibri"/>
              </a:rPr>
              <a:t>We can learn the model the same way.</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5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Recurrent Neural Networks</a:t>
            </a:r>
            <a:endParaRPr/>
          </a:p>
        </p:txBody>
      </p:sp>
      <p:sp>
        <p:nvSpPr>
          <p:cNvPr id="846" name="Google Shape;846;p59"/>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Output layer is input of next cell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Parameters </a:t>
            </a:r>
            <a:r>
              <a:rPr b="1" lang="en-IE"/>
              <a:t>A</a:t>
            </a:r>
            <a:r>
              <a:rPr lang="en-IE"/>
              <a:t> and </a:t>
            </a:r>
            <a:r>
              <a:rPr b="1" lang="en-IE"/>
              <a:t>b </a:t>
            </a:r>
            <a:r>
              <a:rPr lang="en-IE"/>
              <a:t>are </a:t>
            </a:r>
            <a:r>
              <a:rPr i="1" lang="en-IE"/>
              <a:t>shared</a:t>
            </a:r>
            <a:r>
              <a:rPr lang="en-IE"/>
              <a:t> between each layer</a:t>
            </a:r>
            <a:endParaRPr/>
          </a:p>
        </p:txBody>
      </p:sp>
      <p:sp>
        <p:nvSpPr>
          <p:cNvPr id="847" name="Google Shape;847;p59"/>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pic>
        <p:nvPicPr>
          <p:cNvPr id="848" name="Google Shape;848;p59"/>
          <p:cNvPicPr preferRelativeResize="0"/>
          <p:nvPr/>
        </p:nvPicPr>
        <p:blipFill>
          <a:blip r:embed="rId3">
            <a:alphaModFix/>
          </a:blip>
          <a:stretch>
            <a:fillRect/>
          </a:stretch>
        </p:blipFill>
        <p:spPr>
          <a:xfrm>
            <a:off x="4739825" y="2742325"/>
            <a:ext cx="2486025" cy="285750"/>
          </a:xfrm>
          <a:prstGeom prst="rect">
            <a:avLst/>
          </a:prstGeom>
          <a:noFill/>
          <a:ln>
            <a:noFill/>
          </a:ln>
        </p:spPr>
      </p:pic>
      <p:sp>
        <p:nvSpPr>
          <p:cNvPr id="849" name="Google Shape;849;p59"/>
          <p:cNvSpPr/>
          <p:nvPr/>
        </p:nvSpPr>
        <p:spPr>
          <a:xfrm>
            <a:off x="2465175" y="43650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A,b</a:t>
            </a:r>
            <a:endParaRPr b="1" sz="2400">
              <a:latin typeface="Calibri"/>
              <a:ea typeface="Calibri"/>
              <a:cs typeface="Calibri"/>
              <a:sym typeface="Calibri"/>
            </a:endParaRPr>
          </a:p>
        </p:txBody>
      </p:sp>
      <p:sp>
        <p:nvSpPr>
          <p:cNvPr id="850" name="Google Shape;850;p59"/>
          <p:cNvSpPr/>
          <p:nvPr/>
        </p:nvSpPr>
        <p:spPr>
          <a:xfrm>
            <a:off x="2251855" y="4171270"/>
            <a:ext cx="1608900" cy="564450"/>
          </a:xfrm>
          <a:custGeom>
            <a:rect b="b" l="l" r="r" t="t"/>
            <a:pathLst>
              <a:path extrusionOk="0" h="22578" w="64356">
                <a:moveTo>
                  <a:pt x="52647" y="22207"/>
                </a:moveTo>
                <a:cubicBezTo>
                  <a:pt x="54192" y="18871"/>
                  <a:pt x="70193" y="5402"/>
                  <a:pt x="61914" y="2189"/>
                </a:cubicBezTo>
                <a:cubicBezTo>
                  <a:pt x="53635" y="-1024"/>
                  <a:pt x="11807" y="-467"/>
                  <a:pt x="2972" y="2931"/>
                </a:cubicBezTo>
                <a:cubicBezTo>
                  <a:pt x="-5863" y="6329"/>
                  <a:pt x="7915" y="19304"/>
                  <a:pt x="8904" y="22578"/>
                </a:cubicBezTo>
              </a:path>
            </a:pathLst>
          </a:custGeom>
          <a:noFill/>
          <a:ln cap="flat" cmpd="sng" w="28575">
            <a:solidFill>
              <a:schemeClr val="dk2"/>
            </a:solidFill>
            <a:prstDash val="solid"/>
            <a:round/>
            <a:headEnd len="med" w="med" type="none"/>
            <a:tailEnd len="med" w="med" type="stealth"/>
          </a:ln>
        </p:spPr>
      </p:sp>
      <p:sp>
        <p:nvSpPr>
          <p:cNvPr id="851" name="Google Shape;851;p59"/>
          <p:cNvSpPr/>
          <p:nvPr/>
        </p:nvSpPr>
        <p:spPr>
          <a:xfrm>
            <a:off x="4251125" y="4263175"/>
            <a:ext cx="1418100" cy="834000"/>
          </a:xfrm>
          <a:prstGeom prst="rightArrow">
            <a:avLst>
              <a:gd fmla="val 50000" name="adj1"/>
              <a:gd fmla="val 50000" name="adj2"/>
            </a:avLst>
          </a:prstGeom>
          <a:solidFill>
            <a:srgbClr val="75114A">
              <a:alpha val="745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Unroll</a:t>
            </a:r>
            <a:endParaRPr sz="2400">
              <a:latin typeface="Calibri"/>
              <a:ea typeface="Calibri"/>
              <a:cs typeface="Calibri"/>
              <a:sym typeface="Calibri"/>
            </a:endParaRPr>
          </a:p>
        </p:txBody>
      </p:sp>
      <p:sp>
        <p:nvSpPr>
          <p:cNvPr id="852" name="Google Shape;852;p59"/>
          <p:cNvSpPr/>
          <p:nvPr/>
        </p:nvSpPr>
        <p:spPr>
          <a:xfrm>
            <a:off x="6361675" y="43650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A,b</a:t>
            </a:r>
            <a:endParaRPr/>
          </a:p>
        </p:txBody>
      </p:sp>
      <p:sp>
        <p:nvSpPr>
          <p:cNvPr id="853" name="Google Shape;853;p59"/>
          <p:cNvSpPr/>
          <p:nvPr/>
        </p:nvSpPr>
        <p:spPr>
          <a:xfrm>
            <a:off x="8052500" y="43650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A,b</a:t>
            </a:r>
            <a:endParaRPr/>
          </a:p>
        </p:txBody>
      </p:sp>
      <p:sp>
        <p:nvSpPr>
          <p:cNvPr id="854" name="Google Shape;854;p59"/>
          <p:cNvSpPr/>
          <p:nvPr/>
        </p:nvSpPr>
        <p:spPr>
          <a:xfrm>
            <a:off x="9678450" y="43650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A,b</a:t>
            </a:r>
            <a:endParaRPr/>
          </a:p>
        </p:txBody>
      </p:sp>
      <p:cxnSp>
        <p:nvCxnSpPr>
          <p:cNvPr id="855" name="Google Shape;855;p59"/>
          <p:cNvCxnSpPr>
            <a:endCxn id="852" idx="1"/>
          </p:cNvCxnSpPr>
          <p:nvPr/>
        </p:nvCxnSpPr>
        <p:spPr>
          <a:xfrm flipH="1" rot="10800000">
            <a:off x="6116575" y="4680175"/>
            <a:ext cx="245100" cy="9300"/>
          </a:xfrm>
          <a:prstGeom prst="straightConnector1">
            <a:avLst/>
          </a:prstGeom>
          <a:noFill/>
          <a:ln cap="flat" cmpd="sng" w="28575">
            <a:solidFill>
              <a:schemeClr val="dk2"/>
            </a:solidFill>
            <a:prstDash val="solid"/>
            <a:round/>
            <a:headEnd len="med" w="med" type="none"/>
            <a:tailEnd len="med" w="med" type="triangle"/>
          </a:ln>
        </p:spPr>
      </p:cxnSp>
      <p:cxnSp>
        <p:nvCxnSpPr>
          <p:cNvPr id="856" name="Google Shape;856;p59"/>
          <p:cNvCxnSpPr>
            <a:stCxn id="852" idx="3"/>
            <a:endCxn id="853" idx="1"/>
          </p:cNvCxnSpPr>
          <p:nvPr/>
        </p:nvCxnSpPr>
        <p:spPr>
          <a:xfrm>
            <a:off x="7455175" y="4680175"/>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857" name="Google Shape;857;p59"/>
          <p:cNvCxnSpPr>
            <a:stCxn id="853" idx="3"/>
            <a:endCxn id="854" idx="1"/>
          </p:cNvCxnSpPr>
          <p:nvPr/>
        </p:nvCxnSpPr>
        <p:spPr>
          <a:xfrm>
            <a:off x="9146000" y="4680175"/>
            <a:ext cx="532500" cy="0"/>
          </a:xfrm>
          <a:prstGeom prst="straightConnector1">
            <a:avLst/>
          </a:prstGeom>
          <a:noFill/>
          <a:ln cap="flat" cmpd="sng" w="28575">
            <a:solidFill>
              <a:schemeClr val="dk2"/>
            </a:solidFill>
            <a:prstDash val="solid"/>
            <a:round/>
            <a:headEnd len="med" w="med" type="none"/>
            <a:tailEnd len="med" w="med" type="triangle"/>
          </a:ln>
        </p:spPr>
      </p:cxnSp>
      <p:cxnSp>
        <p:nvCxnSpPr>
          <p:cNvPr id="858" name="Google Shape;858;p59"/>
          <p:cNvCxnSpPr>
            <a:stCxn id="854" idx="3"/>
          </p:cNvCxnSpPr>
          <p:nvPr/>
        </p:nvCxnSpPr>
        <p:spPr>
          <a:xfrm>
            <a:off x="10771950" y="4680175"/>
            <a:ext cx="358500" cy="9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0"/>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865" name="Google Shape;865;p60"/>
          <p:cNvSpPr/>
          <p:nvPr/>
        </p:nvSpPr>
        <p:spPr>
          <a:xfrm>
            <a:off x="731425" y="330797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866" name="Google Shape;866;p60"/>
          <p:cNvSpPr/>
          <p:nvPr/>
        </p:nvSpPr>
        <p:spPr>
          <a:xfrm>
            <a:off x="2422250" y="330797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867" name="Google Shape;867;p60"/>
          <p:cNvSpPr/>
          <p:nvPr/>
        </p:nvSpPr>
        <p:spPr>
          <a:xfrm>
            <a:off x="4048200" y="330797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868" name="Google Shape;868;p60"/>
          <p:cNvCxnSpPr>
            <a:endCxn id="865" idx="1"/>
          </p:cNvCxnSpPr>
          <p:nvPr/>
        </p:nvCxnSpPr>
        <p:spPr>
          <a:xfrm flipH="1" rot="10800000">
            <a:off x="486325" y="3623125"/>
            <a:ext cx="245100" cy="9300"/>
          </a:xfrm>
          <a:prstGeom prst="straightConnector1">
            <a:avLst/>
          </a:prstGeom>
          <a:noFill/>
          <a:ln cap="flat" cmpd="sng" w="28575">
            <a:solidFill>
              <a:schemeClr val="dk2"/>
            </a:solidFill>
            <a:prstDash val="solid"/>
            <a:round/>
            <a:headEnd len="med" w="med" type="none"/>
            <a:tailEnd len="med" w="med" type="triangle"/>
          </a:ln>
        </p:spPr>
      </p:cxnSp>
      <p:cxnSp>
        <p:nvCxnSpPr>
          <p:cNvPr id="869" name="Google Shape;869;p60"/>
          <p:cNvCxnSpPr>
            <a:stCxn id="865" idx="3"/>
            <a:endCxn id="866" idx="1"/>
          </p:cNvCxnSpPr>
          <p:nvPr/>
        </p:nvCxnSpPr>
        <p:spPr>
          <a:xfrm>
            <a:off x="1824925" y="3623125"/>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870" name="Google Shape;870;p60"/>
          <p:cNvCxnSpPr>
            <a:stCxn id="866" idx="3"/>
            <a:endCxn id="867" idx="1"/>
          </p:cNvCxnSpPr>
          <p:nvPr/>
        </p:nvCxnSpPr>
        <p:spPr>
          <a:xfrm>
            <a:off x="3515750" y="3623125"/>
            <a:ext cx="532500" cy="0"/>
          </a:xfrm>
          <a:prstGeom prst="straightConnector1">
            <a:avLst/>
          </a:prstGeom>
          <a:noFill/>
          <a:ln cap="flat" cmpd="sng" w="28575">
            <a:solidFill>
              <a:schemeClr val="dk2"/>
            </a:solidFill>
            <a:prstDash val="solid"/>
            <a:round/>
            <a:headEnd len="med" w="med" type="none"/>
            <a:tailEnd len="med" w="med" type="triangle"/>
          </a:ln>
        </p:spPr>
      </p:cxnSp>
      <p:sp>
        <p:nvSpPr>
          <p:cNvPr id="871" name="Google Shape;871;p60"/>
          <p:cNvSpPr/>
          <p:nvPr/>
        </p:nvSpPr>
        <p:spPr>
          <a:xfrm>
            <a:off x="759175" y="430887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872" name="Google Shape;872;p60"/>
          <p:cNvSpPr/>
          <p:nvPr/>
        </p:nvSpPr>
        <p:spPr>
          <a:xfrm>
            <a:off x="2450000" y="430887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873" name="Google Shape;873;p60"/>
          <p:cNvSpPr/>
          <p:nvPr/>
        </p:nvSpPr>
        <p:spPr>
          <a:xfrm>
            <a:off x="4075950" y="430887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874" name="Google Shape;874;p60"/>
          <p:cNvCxnSpPr>
            <a:stCxn id="871" idx="0"/>
            <a:endCxn id="865" idx="2"/>
          </p:cNvCxnSpPr>
          <p:nvPr/>
        </p:nvCxnSpPr>
        <p:spPr>
          <a:xfrm rot="10800000">
            <a:off x="1278175" y="3938375"/>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875" name="Google Shape;875;p60"/>
          <p:cNvCxnSpPr>
            <a:stCxn id="872" idx="0"/>
            <a:endCxn id="866" idx="2"/>
          </p:cNvCxnSpPr>
          <p:nvPr/>
        </p:nvCxnSpPr>
        <p:spPr>
          <a:xfrm rot="10800000">
            <a:off x="2969000" y="3938375"/>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876" name="Google Shape;876;p60"/>
          <p:cNvCxnSpPr>
            <a:stCxn id="873" idx="0"/>
            <a:endCxn id="867" idx="2"/>
          </p:cNvCxnSpPr>
          <p:nvPr/>
        </p:nvCxnSpPr>
        <p:spPr>
          <a:xfrm rot="10800000">
            <a:off x="4594950" y="3938375"/>
            <a:ext cx="0" cy="370500"/>
          </a:xfrm>
          <a:prstGeom prst="straightConnector1">
            <a:avLst/>
          </a:prstGeom>
          <a:noFill/>
          <a:ln cap="flat" cmpd="sng" w="28575">
            <a:solidFill>
              <a:schemeClr val="dk2"/>
            </a:solidFill>
            <a:prstDash val="solid"/>
            <a:round/>
            <a:headEnd len="med" w="med" type="none"/>
            <a:tailEnd len="med" w="med" type="triangle"/>
          </a:ln>
        </p:spPr>
      </p:cxnSp>
      <p:sp>
        <p:nvSpPr>
          <p:cNvPr id="877" name="Google Shape;877;p60"/>
          <p:cNvSpPr/>
          <p:nvPr/>
        </p:nvSpPr>
        <p:spPr>
          <a:xfrm>
            <a:off x="759175" y="240817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878" name="Google Shape;878;p60"/>
          <p:cNvSpPr/>
          <p:nvPr/>
        </p:nvSpPr>
        <p:spPr>
          <a:xfrm>
            <a:off x="2450000" y="240817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879" name="Google Shape;879;p60"/>
          <p:cNvSpPr/>
          <p:nvPr/>
        </p:nvSpPr>
        <p:spPr>
          <a:xfrm>
            <a:off x="4075950" y="240817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880" name="Google Shape;880;p60"/>
          <p:cNvCxnSpPr>
            <a:stCxn id="865" idx="0"/>
            <a:endCxn id="877" idx="2"/>
          </p:cNvCxnSpPr>
          <p:nvPr/>
        </p:nvCxnSpPr>
        <p:spPr>
          <a:xfrm rot="10800000">
            <a:off x="1278175" y="2933275"/>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881" name="Google Shape;881;p60"/>
          <p:cNvCxnSpPr>
            <a:stCxn id="866" idx="0"/>
            <a:endCxn id="878" idx="2"/>
          </p:cNvCxnSpPr>
          <p:nvPr/>
        </p:nvCxnSpPr>
        <p:spPr>
          <a:xfrm rot="10800000">
            <a:off x="2969000" y="2933275"/>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882" name="Google Shape;882;p60"/>
          <p:cNvCxnSpPr>
            <a:stCxn id="867" idx="0"/>
            <a:endCxn id="879" idx="2"/>
          </p:cNvCxnSpPr>
          <p:nvPr/>
        </p:nvCxnSpPr>
        <p:spPr>
          <a:xfrm rot="10800000">
            <a:off x="4594950" y="2933275"/>
            <a:ext cx="0" cy="374700"/>
          </a:xfrm>
          <a:prstGeom prst="straightConnector1">
            <a:avLst/>
          </a:prstGeom>
          <a:noFill/>
          <a:ln cap="flat" cmpd="sng" w="28575">
            <a:solidFill>
              <a:schemeClr val="dk2"/>
            </a:solidFill>
            <a:prstDash val="solid"/>
            <a:round/>
            <a:headEnd len="med" w="med" type="none"/>
            <a:tailEnd len="med" w="med" type="triangle"/>
          </a:ln>
        </p:spPr>
      </p:cxnSp>
      <p:sp>
        <p:nvSpPr>
          <p:cNvPr id="883" name="Google Shape;883;p60"/>
          <p:cNvSpPr/>
          <p:nvPr/>
        </p:nvSpPr>
        <p:spPr>
          <a:xfrm>
            <a:off x="628375" y="1490450"/>
            <a:ext cx="1299600" cy="52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Output </a:t>
            </a:r>
            <a:endParaRPr sz="1800">
              <a:latin typeface="Calibri"/>
              <a:ea typeface="Calibri"/>
              <a:cs typeface="Calibri"/>
              <a:sym typeface="Calibri"/>
            </a:endParaRPr>
          </a:p>
        </p:txBody>
      </p:sp>
      <p:sp>
        <p:nvSpPr>
          <p:cNvPr id="884" name="Google Shape;884;p60"/>
          <p:cNvSpPr/>
          <p:nvPr/>
        </p:nvSpPr>
        <p:spPr>
          <a:xfrm>
            <a:off x="2319200" y="1490450"/>
            <a:ext cx="1299600" cy="52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Output </a:t>
            </a:r>
            <a:endParaRPr sz="1800">
              <a:latin typeface="Calibri"/>
              <a:ea typeface="Calibri"/>
              <a:cs typeface="Calibri"/>
              <a:sym typeface="Calibri"/>
            </a:endParaRPr>
          </a:p>
        </p:txBody>
      </p:sp>
      <p:sp>
        <p:nvSpPr>
          <p:cNvPr id="885" name="Google Shape;885;p60"/>
          <p:cNvSpPr/>
          <p:nvPr/>
        </p:nvSpPr>
        <p:spPr>
          <a:xfrm>
            <a:off x="3945150" y="1490450"/>
            <a:ext cx="1299600" cy="52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Output </a:t>
            </a:r>
            <a:endParaRPr sz="1800">
              <a:latin typeface="Calibri"/>
              <a:ea typeface="Calibri"/>
              <a:cs typeface="Calibri"/>
              <a:sym typeface="Calibri"/>
            </a:endParaRPr>
          </a:p>
        </p:txBody>
      </p:sp>
      <p:cxnSp>
        <p:nvCxnSpPr>
          <p:cNvPr id="886" name="Google Shape;886;p60"/>
          <p:cNvCxnSpPr>
            <a:stCxn id="877" idx="0"/>
            <a:endCxn id="883" idx="4"/>
          </p:cNvCxnSpPr>
          <p:nvPr/>
        </p:nvCxnSpPr>
        <p:spPr>
          <a:xfrm rot="10800000">
            <a:off x="1278175" y="2015475"/>
            <a:ext cx="0" cy="392700"/>
          </a:xfrm>
          <a:prstGeom prst="straightConnector1">
            <a:avLst/>
          </a:prstGeom>
          <a:noFill/>
          <a:ln cap="flat" cmpd="sng" w="28575">
            <a:solidFill>
              <a:schemeClr val="dk2"/>
            </a:solidFill>
            <a:prstDash val="solid"/>
            <a:round/>
            <a:headEnd len="med" w="med" type="none"/>
            <a:tailEnd len="med" w="med" type="triangle"/>
          </a:ln>
        </p:spPr>
      </p:cxnSp>
      <p:cxnSp>
        <p:nvCxnSpPr>
          <p:cNvPr id="887" name="Google Shape;887;p60"/>
          <p:cNvCxnSpPr>
            <a:stCxn id="878" idx="0"/>
            <a:endCxn id="884" idx="4"/>
          </p:cNvCxnSpPr>
          <p:nvPr/>
        </p:nvCxnSpPr>
        <p:spPr>
          <a:xfrm rot="10800000">
            <a:off x="2969000" y="2015475"/>
            <a:ext cx="0" cy="392700"/>
          </a:xfrm>
          <a:prstGeom prst="straightConnector1">
            <a:avLst/>
          </a:prstGeom>
          <a:noFill/>
          <a:ln cap="flat" cmpd="sng" w="28575">
            <a:solidFill>
              <a:schemeClr val="dk2"/>
            </a:solidFill>
            <a:prstDash val="solid"/>
            <a:round/>
            <a:headEnd len="med" w="med" type="none"/>
            <a:tailEnd len="med" w="med" type="triangle"/>
          </a:ln>
        </p:spPr>
      </p:cxnSp>
      <p:cxnSp>
        <p:nvCxnSpPr>
          <p:cNvPr id="888" name="Google Shape;888;p60"/>
          <p:cNvCxnSpPr>
            <a:stCxn id="879" idx="0"/>
            <a:endCxn id="885" idx="4"/>
          </p:cNvCxnSpPr>
          <p:nvPr/>
        </p:nvCxnSpPr>
        <p:spPr>
          <a:xfrm rot="10800000">
            <a:off x="4594950" y="2015475"/>
            <a:ext cx="0" cy="392700"/>
          </a:xfrm>
          <a:prstGeom prst="straightConnector1">
            <a:avLst/>
          </a:prstGeom>
          <a:noFill/>
          <a:ln cap="flat" cmpd="sng" w="28575">
            <a:solidFill>
              <a:schemeClr val="dk2"/>
            </a:solidFill>
            <a:prstDash val="solid"/>
            <a:round/>
            <a:headEnd len="med" w="med" type="none"/>
            <a:tailEnd len="med" w="med" type="triangle"/>
          </a:ln>
        </p:spPr>
      </p:cxnSp>
      <p:sp>
        <p:nvSpPr>
          <p:cNvPr id="889" name="Google Shape;889;p60"/>
          <p:cNvSpPr txBox="1"/>
          <p:nvPr/>
        </p:nvSpPr>
        <p:spPr>
          <a:xfrm>
            <a:off x="4938325" y="80700"/>
            <a:ext cx="10227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Loss</a:t>
            </a:r>
            <a:endParaRPr sz="2400">
              <a:latin typeface="Calibri"/>
              <a:ea typeface="Calibri"/>
              <a:cs typeface="Calibri"/>
              <a:sym typeface="Calibri"/>
            </a:endParaRPr>
          </a:p>
        </p:txBody>
      </p:sp>
      <p:cxnSp>
        <p:nvCxnSpPr>
          <p:cNvPr id="890" name="Google Shape;890;p60"/>
          <p:cNvCxnSpPr>
            <a:stCxn id="883" idx="0"/>
            <a:endCxn id="889" idx="2"/>
          </p:cNvCxnSpPr>
          <p:nvPr/>
        </p:nvCxnSpPr>
        <p:spPr>
          <a:xfrm rot="-5400000">
            <a:off x="2899375" y="-1059850"/>
            <a:ext cx="929100" cy="4171500"/>
          </a:xfrm>
          <a:prstGeom prst="curvedConnector3">
            <a:avLst>
              <a:gd fmla="val 50003" name="adj1"/>
            </a:avLst>
          </a:prstGeom>
          <a:noFill/>
          <a:ln cap="flat" cmpd="sng" w="28575">
            <a:solidFill>
              <a:schemeClr val="dk2"/>
            </a:solidFill>
            <a:prstDash val="solid"/>
            <a:round/>
            <a:headEnd len="med" w="med" type="none"/>
            <a:tailEnd len="med" w="med" type="triangle"/>
          </a:ln>
        </p:spPr>
      </p:cxnSp>
      <p:cxnSp>
        <p:nvCxnSpPr>
          <p:cNvPr id="891" name="Google Shape;891;p60"/>
          <p:cNvCxnSpPr>
            <a:stCxn id="884" idx="0"/>
            <a:endCxn id="889" idx="2"/>
          </p:cNvCxnSpPr>
          <p:nvPr/>
        </p:nvCxnSpPr>
        <p:spPr>
          <a:xfrm rot="-5400000">
            <a:off x="3744800" y="-214450"/>
            <a:ext cx="929100" cy="2480700"/>
          </a:xfrm>
          <a:prstGeom prst="curvedConnector3">
            <a:avLst>
              <a:gd fmla="val 50003" name="adj1"/>
            </a:avLst>
          </a:prstGeom>
          <a:noFill/>
          <a:ln cap="flat" cmpd="sng" w="28575">
            <a:solidFill>
              <a:schemeClr val="dk2"/>
            </a:solidFill>
            <a:prstDash val="solid"/>
            <a:round/>
            <a:headEnd len="med" w="med" type="none"/>
            <a:tailEnd len="med" w="med" type="triangle"/>
          </a:ln>
        </p:spPr>
      </p:cxnSp>
      <p:cxnSp>
        <p:nvCxnSpPr>
          <p:cNvPr id="892" name="Google Shape;892;p60"/>
          <p:cNvCxnSpPr>
            <a:stCxn id="885" idx="0"/>
            <a:endCxn id="889" idx="2"/>
          </p:cNvCxnSpPr>
          <p:nvPr/>
        </p:nvCxnSpPr>
        <p:spPr>
          <a:xfrm rot="-5400000">
            <a:off x="4557750" y="598550"/>
            <a:ext cx="929100" cy="854700"/>
          </a:xfrm>
          <a:prstGeom prst="curvedConnector3">
            <a:avLst>
              <a:gd fmla="val 50003" name="adj1"/>
            </a:avLst>
          </a:prstGeom>
          <a:noFill/>
          <a:ln cap="flat" cmpd="sng" w="28575">
            <a:solidFill>
              <a:schemeClr val="dk2"/>
            </a:solidFill>
            <a:prstDash val="solid"/>
            <a:round/>
            <a:headEnd len="med" w="med" type="none"/>
            <a:tailEnd len="med" w="med" type="triangle"/>
          </a:ln>
        </p:spPr>
      </p:cxnSp>
      <p:sp>
        <p:nvSpPr>
          <p:cNvPr id="893" name="Google Shape;893;p60"/>
          <p:cNvSpPr/>
          <p:nvPr/>
        </p:nvSpPr>
        <p:spPr>
          <a:xfrm>
            <a:off x="5961025" y="432020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894" name="Google Shape;894;p60"/>
          <p:cNvSpPr/>
          <p:nvPr/>
        </p:nvSpPr>
        <p:spPr>
          <a:xfrm>
            <a:off x="7651850" y="432020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895" name="Google Shape;895;p60"/>
          <p:cNvSpPr/>
          <p:nvPr/>
        </p:nvSpPr>
        <p:spPr>
          <a:xfrm>
            <a:off x="9277800" y="432020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896" name="Google Shape;896;p60"/>
          <p:cNvCxnSpPr>
            <a:stCxn id="893" idx="3"/>
            <a:endCxn id="894" idx="1"/>
          </p:cNvCxnSpPr>
          <p:nvPr/>
        </p:nvCxnSpPr>
        <p:spPr>
          <a:xfrm>
            <a:off x="7054525" y="4635350"/>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897" name="Google Shape;897;p60"/>
          <p:cNvCxnSpPr>
            <a:stCxn id="894" idx="3"/>
            <a:endCxn id="895" idx="1"/>
          </p:cNvCxnSpPr>
          <p:nvPr/>
        </p:nvCxnSpPr>
        <p:spPr>
          <a:xfrm>
            <a:off x="8745350" y="4635350"/>
            <a:ext cx="532500" cy="0"/>
          </a:xfrm>
          <a:prstGeom prst="straightConnector1">
            <a:avLst/>
          </a:prstGeom>
          <a:noFill/>
          <a:ln cap="flat" cmpd="sng" w="28575">
            <a:solidFill>
              <a:schemeClr val="dk2"/>
            </a:solidFill>
            <a:prstDash val="solid"/>
            <a:round/>
            <a:headEnd len="med" w="med" type="none"/>
            <a:tailEnd len="med" w="med" type="triangle"/>
          </a:ln>
        </p:spPr>
      </p:cxnSp>
      <p:sp>
        <p:nvSpPr>
          <p:cNvPr id="898" name="Google Shape;898;p60"/>
          <p:cNvSpPr/>
          <p:nvPr/>
        </p:nvSpPr>
        <p:spPr>
          <a:xfrm>
            <a:off x="5988775" y="532110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899" name="Google Shape;899;p60"/>
          <p:cNvSpPr/>
          <p:nvPr/>
        </p:nvSpPr>
        <p:spPr>
          <a:xfrm>
            <a:off x="7679600" y="532110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900" name="Google Shape;900;p60"/>
          <p:cNvSpPr/>
          <p:nvPr/>
        </p:nvSpPr>
        <p:spPr>
          <a:xfrm>
            <a:off x="9305550" y="532110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901" name="Google Shape;901;p60"/>
          <p:cNvCxnSpPr>
            <a:stCxn id="898" idx="0"/>
            <a:endCxn id="893" idx="2"/>
          </p:cNvCxnSpPr>
          <p:nvPr/>
        </p:nvCxnSpPr>
        <p:spPr>
          <a:xfrm rot="10800000">
            <a:off x="6507775" y="4950600"/>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902" name="Google Shape;902;p60"/>
          <p:cNvCxnSpPr>
            <a:stCxn id="899" idx="0"/>
            <a:endCxn id="894" idx="2"/>
          </p:cNvCxnSpPr>
          <p:nvPr/>
        </p:nvCxnSpPr>
        <p:spPr>
          <a:xfrm rot="10800000">
            <a:off x="8198600" y="4950600"/>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903" name="Google Shape;903;p60"/>
          <p:cNvCxnSpPr>
            <a:stCxn id="900" idx="0"/>
            <a:endCxn id="895" idx="2"/>
          </p:cNvCxnSpPr>
          <p:nvPr/>
        </p:nvCxnSpPr>
        <p:spPr>
          <a:xfrm rot="10800000">
            <a:off x="9824550" y="4950600"/>
            <a:ext cx="0" cy="370500"/>
          </a:xfrm>
          <a:prstGeom prst="straightConnector1">
            <a:avLst/>
          </a:prstGeom>
          <a:noFill/>
          <a:ln cap="flat" cmpd="sng" w="28575">
            <a:solidFill>
              <a:schemeClr val="dk2"/>
            </a:solidFill>
            <a:prstDash val="solid"/>
            <a:round/>
            <a:headEnd len="med" w="med" type="none"/>
            <a:tailEnd len="med" w="med" type="triangle"/>
          </a:ln>
        </p:spPr>
      </p:cxnSp>
      <p:sp>
        <p:nvSpPr>
          <p:cNvPr id="904" name="Google Shape;904;p60"/>
          <p:cNvSpPr/>
          <p:nvPr/>
        </p:nvSpPr>
        <p:spPr>
          <a:xfrm>
            <a:off x="7679600" y="3420400"/>
            <a:ext cx="1038000" cy="525000"/>
          </a:xfrm>
          <a:prstGeom prst="roundRect">
            <a:avLst>
              <a:gd fmla="val 16667" name="adj"/>
            </a:avLst>
          </a:prstGeom>
          <a:solidFill>
            <a:srgbClr val="FFFFFF"/>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200">
                <a:latin typeface="Calibri"/>
                <a:ea typeface="Calibri"/>
                <a:cs typeface="Calibri"/>
                <a:sym typeface="Calibri"/>
              </a:rPr>
              <a:t>discarded</a:t>
            </a:r>
            <a:endParaRPr baseline="-25000" sz="1200">
              <a:latin typeface="Calibri"/>
              <a:ea typeface="Calibri"/>
              <a:cs typeface="Calibri"/>
              <a:sym typeface="Calibri"/>
            </a:endParaRPr>
          </a:p>
        </p:txBody>
      </p:sp>
      <p:cxnSp>
        <p:nvCxnSpPr>
          <p:cNvPr id="905" name="Google Shape;905;p60"/>
          <p:cNvCxnSpPr>
            <a:stCxn id="893" idx="0"/>
          </p:cNvCxnSpPr>
          <p:nvPr/>
        </p:nvCxnSpPr>
        <p:spPr>
          <a:xfrm rot="10800000">
            <a:off x="6507775" y="3945500"/>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906" name="Google Shape;906;p60"/>
          <p:cNvCxnSpPr>
            <a:stCxn id="894" idx="0"/>
            <a:endCxn id="904" idx="2"/>
          </p:cNvCxnSpPr>
          <p:nvPr/>
        </p:nvCxnSpPr>
        <p:spPr>
          <a:xfrm rot="10800000">
            <a:off x="8198600" y="3945500"/>
            <a:ext cx="0" cy="374700"/>
          </a:xfrm>
          <a:prstGeom prst="straightConnector1">
            <a:avLst/>
          </a:prstGeom>
          <a:noFill/>
          <a:ln cap="flat" cmpd="sng" w="28575">
            <a:solidFill>
              <a:schemeClr val="dk2"/>
            </a:solidFill>
            <a:prstDash val="solid"/>
            <a:round/>
            <a:headEnd len="med" w="med" type="none"/>
            <a:tailEnd len="med" w="med" type="triangle"/>
          </a:ln>
        </p:spPr>
      </p:cxnSp>
      <p:sp>
        <p:nvSpPr>
          <p:cNvPr id="907" name="Google Shape;907;p60"/>
          <p:cNvSpPr/>
          <p:nvPr/>
        </p:nvSpPr>
        <p:spPr>
          <a:xfrm>
            <a:off x="5988775" y="3424600"/>
            <a:ext cx="1038000" cy="525000"/>
          </a:xfrm>
          <a:prstGeom prst="roundRect">
            <a:avLst>
              <a:gd fmla="val 16667" name="adj"/>
            </a:avLst>
          </a:prstGeom>
          <a:solidFill>
            <a:srgbClr val="FFFFFF"/>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200">
                <a:latin typeface="Calibri"/>
                <a:ea typeface="Calibri"/>
                <a:cs typeface="Calibri"/>
                <a:sym typeface="Calibri"/>
              </a:rPr>
              <a:t>discarded</a:t>
            </a:r>
            <a:endParaRPr baseline="-25000" sz="1200">
              <a:latin typeface="Calibri"/>
              <a:ea typeface="Calibri"/>
              <a:cs typeface="Calibri"/>
              <a:sym typeface="Calibri"/>
            </a:endParaRPr>
          </a:p>
        </p:txBody>
      </p:sp>
      <p:sp>
        <p:nvSpPr>
          <p:cNvPr id="908" name="Google Shape;908;p60"/>
          <p:cNvSpPr/>
          <p:nvPr/>
        </p:nvSpPr>
        <p:spPr>
          <a:xfrm>
            <a:off x="9776425" y="2838875"/>
            <a:ext cx="2141700" cy="630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Output Layer</a:t>
            </a:r>
            <a:endParaRPr sz="1800">
              <a:latin typeface="Calibri"/>
              <a:ea typeface="Calibri"/>
              <a:cs typeface="Calibri"/>
              <a:sym typeface="Calibri"/>
            </a:endParaRPr>
          </a:p>
        </p:txBody>
      </p:sp>
      <p:cxnSp>
        <p:nvCxnSpPr>
          <p:cNvPr id="909" name="Google Shape;909;p60"/>
          <p:cNvCxnSpPr>
            <a:stCxn id="895" idx="0"/>
            <a:endCxn id="908" idx="4"/>
          </p:cNvCxnSpPr>
          <p:nvPr/>
        </p:nvCxnSpPr>
        <p:spPr>
          <a:xfrm rot="-5400000">
            <a:off x="9910350" y="3383300"/>
            <a:ext cx="851100" cy="1022700"/>
          </a:xfrm>
          <a:prstGeom prst="curvedConnector3">
            <a:avLst>
              <a:gd fmla="val 49996" name="adj1"/>
            </a:avLst>
          </a:prstGeom>
          <a:noFill/>
          <a:ln cap="flat" cmpd="sng" w="28575">
            <a:solidFill>
              <a:schemeClr val="dk2"/>
            </a:solidFill>
            <a:prstDash val="solid"/>
            <a:round/>
            <a:headEnd len="med" w="med" type="none"/>
            <a:tailEnd len="med" w="med" type="triangle"/>
          </a:ln>
        </p:spPr>
      </p:cxnSp>
      <p:sp>
        <p:nvSpPr>
          <p:cNvPr id="910" name="Google Shape;910;p60"/>
          <p:cNvSpPr txBox="1"/>
          <p:nvPr/>
        </p:nvSpPr>
        <p:spPr>
          <a:xfrm>
            <a:off x="11419450" y="1877750"/>
            <a:ext cx="10227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Loss</a:t>
            </a:r>
            <a:endParaRPr sz="2400">
              <a:latin typeface="Calibri"/>
              <a:ea typeface="Calibri"/>
              <a:cs typeface="Calibri"/>
              <a:sym typeface="Calibri"/>
            </a:endParaRPr>
          </a:p>
        </p:txBody>
      </p:sp>
      <p:cxnSp>
        <p:nvCxnSpPr>
          <p:cNvPr id="911" name="Google Shape;911;p60"/>
          <p:cNvCxnSpPr>
            <a:stCxn id="908" idx="0"/>
            <a:endCxn id="910" idx="2"/>
          </p:cNvCxnSpPr>
          <p:nvPr/>
        </p:nvCxnSpPr>
        <p:spPr>
          <a:xfrm rot="-5400000">
            <a:off x="11148775" y="2056775"/>
            <a:ext cx="480600" cy="1083600"/>
          </a:xfrm>
          <a:prstGeom prst="curvedConnector3">
            <a:avLst>
              <a:gd fmla="val 49992" name="adj1"/>
            </a:avLst>
          </a:prstGeom>
          <a:noFill/>
          <a:ln cap="flat" cmpd="sng" w="28575">
            <a:solidFill>
              <a:schemeClr val="dk2"/>
            </a:solidFill>
            <a:prstDash val="solid"/>
            <a:round/>
            <a:headEnd len="med" w="med" type="none"/>
            <a:tailEnd len="med" w="med" type="triangle"/>
          </a:ln>
        </p:spPr>
      </p:cxnSp>
      <p:sp>
        <p:nvSpPr>
          <p:cNvPr id="912" name="Google Shape;912;p60"/>
          <p:cNvSpPr txBox="1"/>
          <p:nvPr/>
        </p:nvSpPr>
        <p:spPr>
          <a:xfrm>
            <a:off x="847425" y="5128200"/>
            <a:ext cx="4167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E" sz="2600">
                <a:latin typeface="Calibri"/>
                <a:ea typeface="Calibri"/>
                <a:cs typeface="Calibri"/>
                <a:sym typeface="Calibri"/>
              </a:rPr>
              <a:t>Tagging RNNs</a:t>
            </a:r>
            <a:endParaRPr b="1" sz="2600">
              <a:latin typeface="Calibri"/>
              <a:ea typeface="Calibri"/>
              <a:cs typeface="Calibri"/>
              <a:sym typeface="Calibri"/>
            </a:endParaRPr>
          </a:p>
        </p:txBody>
      </p:sp>
      <p:sp>
        <p:nvSpPr>
          <p:cNvPr id="913" name="Google Shape;913;p60"/>
          <p:cNvSpPr txBox="1"/>
          <p:nvPr/>
        </p:nvSpPr>
        <p:spPr>
          <a:xfrm>
            <a:off x="6765800" y="1292750"/>
            <a:ext cx="4167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E" sz="2600">
                <a:latin typeface="Calibri"/>
                <a:ea typeface="Calibri"/>
                <a:cs typeface="Calibri"/>
                <a:sym typeface="Calibri"/>
              </a:rPr>
              <a:t>Predicting</a:t>
            </a:r>
            <a:r>
              <a:rPr b="1" lang="en-IE" sz="2600">
                <a:latin typeface="Calibri"/>
                <a:ea typeface="Calibri"/>
                <a:cs typeface="Calibri"/>
                <a:sym typeface="Calibri"/>
              </a:rPr>
              <a:t> RNNs</a:t>
            </a:r>
            <a:endParaRPr b="1" sz="26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1"/>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920" name="Google Shape;920;p61"/>
          <p:cNvSpPr/>
          <p:nvPr/>
        </p:nvSpPr>
        <p:spPr>
          <a:xfrm>
            <a:off x="870150" y="42816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921" name="Google Shape;921;p61"/>
          <p:cNvSpPr/>
          <p:nvPr/>
        </p:nvSpPr>
        <p:spPr>
          <a:xfrm>
            <a:off x="2560975" y="42816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922" name="Google Shape;922;p61"/>
          <p:cNvSpPr/>
          <p:nvPr/>
        </p:nvSpPr>
        <p:spPr>
          <a:xfrm>
            <a:off x="4186925" y="42816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923" name="Google Shape;923;p61"/>
          <p:cNvCxnSpPr>
            <a:endCxn id="920" idx="1"/>
          </p:cNvCxnSpPr>
          <p:nvPr/>
        </p:nvCxnSpPr>
        <p:spPr>
          <a:xfrm flipH="1" rot="10800000">
            <a:off x="374850" y="4596775"/>
            <a:ext cx="495300" cy="9300"/>
          </a:xfrm>
          <a:prstGeom prst="straightConnector1">
            <a:avLst/>
          </a:prstGeom>
          <a:noFill/>
          <a:ln cap="flat" cmpd="sng" w="28575">
            <a:solidFill>
              <a:schemeClr val="dk2"/>
            </a:solidFill>
            <a:prstDash val="solid"/>
            <a:round/>
            <a:headEnd len="med" w="med" type="none"/>
            <a:tailEnd len="med" w="med" type="triangle"/>
          </a:ln>
        </p:spPr>
      </p:cxnSp>
      <p:cxnSp>
        <p:nvCxnSpPr>
          <p:cNvPr id="924" name="Google Shape;924;p61"/>
          <p:cNvCxnSpPr>
            <a:stCxn id="920" idx="3"/>
            <a:endCxn id="921" idx="1"/>
          </p:cNvCxnSpPr>
          <p:nvPr/>
        </p:nvCxnSpPr>
        <p:spPr>
          <a:xfrm>
            <a:off x="1963650" y="4596775"/>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925" name="Google Shape;925;p61"/>
          <p:cNvCxnSpPr>
            <a:stCxn id="921" idx="3"/>
            <a:endCxn id="922" idx="1"/>
          </p:cNvCxnSpPr>
          <p:nvPr/>
        </p:nvCxnSpPr>
        <p:spPr>
          <a:xfrm>
            <a:off x="3654475" y="4596775"/>
            <a:ext cx="532500" cy="0"/>
          </a:xfrm>
          <a:prstGeom prst="straightConnector1">
            <a:avLst/>
          </a:prstGeom>
          <a:noFill/>
          <a:ln cap="flat" cmpd="sng" w="28575">
            <a:solidFill>
              <a:schemeClr val="dk2"/>
            </a:solidFill>
            <a:prstDash val="solid"/>
            <a:round/>
            <a:headEnd len="med" w="med" type="none"/>
            <a:tailEnd len="med" w="med" type="triangle"/>
          </a:ln>
        </p:spPr>
      </p:cxnSp>
      <p:cxnSp>
        <p:nvCxnSpPr>
          <p:cNvPr id="926" name="Google Shape;926;p61"/>
          <p:cNvCxnSpPr>
            <a:stCxn id="922" idx="3"/>
          </p:cNvCxnSpPr>
          <p:nvPr/>
        </p:nvCxnSpPr>
        <p:spPr>
          <a:xfrm>
            <a:off x="5280425" y="4596775"/>
            <a:ext cx="358500" cy="9300"/>
          </a:xfrm>
          <a:prstGeom prst="straightConnector1">
            <a:avLst/>
          </a:prstGeom>
          <a:noFill/>
          <a:ln cap="flat" cmpd="sng" w="28575">
            <a:solidFill>
              <a:schemeClr val="dk2"/>
            </a:solidFill>
            <a:prstDash val="solid"/>
            <a:round/>
            <a:headEnd len="med" w="med" type="none"/>
            <a:tailEnd len="med" w="med" type="triangle"/>
          </a:ln>
        </p:spPr>
      </p:cxnSp>
      <p:sp>
        <p:nvSpPr>
          <p:cNvPr id="927" name="Google Shape;927;p61"/>
          <p:cNvSpPr/>
          <p:nvPr/>
        </p:nvSpPr>
        <p:spPr>
          <a:xfrm>
            <a:off x="897900" y="592192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928" name="Google Shape;928;p61"/>
          <p:cNvSpPr/>
          <p:nvPr/>
        </p:nvSpPr>
        <p:spPr>
          <a:xfrm>
            <a:off x="2607350" y="592192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929" name="Google Shape;929;p61"/>
          <p:cNvSpPr/>
          <p:nvPr/>
        </p:nvSpPr>
        <p:spPr>
          <a:xfrm>
            <a:off x="4214675" y="592202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930" name="Google Shape;930;p61"/>
          <p:cNvCxnSpPr>
            <a:stCxn id="927" idx="0"/>
            <a:endCxn id="931" idx="2"/>
          </p:cNvCxnSpPr>
          <p:nvPr/>
        </p:nvCxnSpPr>
        <p:spPr>
          <a:xfrm rot="10800000">
            <a:off x="1416900" y="5542425"/>
            <a:ext cx="0" cy="379500"/>
          </a:xfrm>
          <a:prstGeom prst="straightConnector1">
            <a:avLst/>
          </a:prstGeom>
          <a:noFill/>
          <a:ln cap="flat" cmpd="sng" w="28575">
            <a:solidFill>
              <a:schemeClr val="dk2"/>
            </a:solidFill>
            <a:prstDash val="solid"/>
            <a:round/>
            <a:headEnd len="med" w="med" type="none"/>
            <a:tailEnd len="med" w="med" type="triangle"/>
          </a:ln>
        </p:spPr>
      </p:cxnSp>
      <p:cxnSp>
        <p:nvCxnSpPr>
          <p:cNvPr id="932" name="Google Shape;932;p61"/>
          <p:cNvCxnSpPr>
            <a:stCxn id="928" idx="0"/>
            <a:endCxn id="933" idx="2"/>
          </p:cNvCxnSpPr>
          <p:nvPr/>
        </p:nvCxnSpPr>
        <p:spPr>
          <a:xfrm rot="10800000">
            <a:off x="3107750" y="5542425"/>
            <a:ext cx="18600" cy="379500"/>
          </a:xfrm>
          <a:prstGeom prst="straightConnector1">
            <a:avLst/>
          </a:prstGeom>
          <a:noFill/>
          <a:ln cap="flat" cmpd="sng" w="28575">
            <a:solidFill>
              <a:schemeClr val="dk2"/>
            </a:solidFill>
            <a:prstDash val="solid"/>
            <a:round/>
            <a:headEnd len="med" w="med" type="none"/>
            <a:tailEnd len="med" w="med" type="triangle"/>
          </a:ln>
        </p:spPr>
      </p:cxnSp>
      <p:cxnSp>
        <p:nvCxnSpPr>
          <p:cNvPr id="934" name="Google Shape;934;p61"/>
          <p:cNvCxnSpPr>
            <a:stCxn id="929" idx="0"/>
            <a:endCxn id="935" idx="2"/>
          </p:cNvCxnSpPr>
          <p:nvPr/>
        </p:nvCxnSpPr>
        <p:spPr>
          <a:xfrm rot="10800000">
            <a:off x="4733675" y="5542225"/>
            <a:ext cx="0" cy="379800"/>
          </a:xfrm>
          <a:prstGeom prst="straightConnector1">
            <a:avLst/>
          </a:prstGeom>
          <a:noFill/>
          <a:ln cap="flat" cmpd="sng" w="28575">
            <a:solidFill>
              <a:schemeClr val="dk2"/>
            </a:solidFill>
            <a:prstDash val="solid"/>
            <a:round/>
            <a:headEnd len="med" w="med" type="none"/>
            <a:tailEnd len="med" w="med" type="triangle"/>
          </a:ln>
        </p:spPr>
      </p:cxnSp>
      <p:sp>
        <p:nvSpPr>
          <p:cNvPr id="936" name="Google Shape;936;p61"/>
          <p:cNvSpPr/>
          <p:nvPr/>
        </p:nvSpPr>
        <p:spPr>
          <a:xfrm>
            <a:off x="897900" y="338182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937" name="Google Shape;937;p61"/>
          <p:cNvSpPr/>
          <p:nvPr/>
        </p:nvSpPr>
        <p:spPr>
          <a:xfrm>
            <a:off x="2588725" y="338182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938" name="Google Shape;938;p61"/>
          <p:cNvSpPr/>
          <p:nvPr/>
        </p:nvSpPr>
        <p:spPr>
          <a:xfrm>
            <a:off x="4214675" y="3381825"/>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939" name="Google Shape;939;p61"/>
          <p:cNvCxnSpPr>
            <a:stCxn id="920" idx="0"/>
            <a:endCxn id="936" idx="2"/>
          </p:cNvCxnSpPr>
          <p:nvPr/>
        </p:nvCxnSpPr>
        <p:spPr>
          <a:xfrm rot="10800000">
            <a:off x="1416900" y="3906925"/>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940" name="Google Shape;940;p61"/>
          <p:cNvCxnSpPr>
            <a:stCxn id="921" idx="0"/>
            <a:endCxn id="937" idx="2"/>
          </p:cNvCxnSpPr>
          <p:nvPr/>
        </p:nvCxnSpPr>
        <p:spPr>
          <a:xfrm rot="10800000">
            <a:off x="3107725" y="3906925"/>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941" name="Google Shape;941;p61"/>
          <p:cNvCxnSpPr>
            <a:stCxn id="922" idx="0"/>
            <a:endCxn id="938" idx="2"/>
          </p:cNvCxnSpPr>
          <p:nvPr/>
        </p:nvCxnSpPr>
        <p:spPr>
          <a:xfrm rot="10800000">
            <a:off x="4733675" y="3906925"/>
            <a:ext cx="0" cy="374700"/>
          </a:xfrm>
          <a:prstGeom prst="straightConnector1">
            <a:avLst/>
          </a:prstGeom>
          <a:noFill/>
          <a:ln cap="flat" cmpd="sng" w="28575">
            <a:solidFill>
              <a:schemeClr val="dk2"/>
            </a:solidFill>
            <a:prstDash val="solid"/>
            <a:round/>
            <a:headEnd len="med" w="med" type="none"/>
            <a:tailEnd len="med" w="med" type="triangle"/>
          </a:ln>
        </p:spPr>
      </p:cxnSp>
      <p:sp>
        <p:nvSpPr>
          <p:cNvPr id="931" name="Google Shape;931;p61"/>
          <p:cNvSpPr/>
          <p:nvPr/>
        </p:nvSpPr>
        <p:spPr>
          <a:xfrm>
            <a:off x="870150" y="49120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933" name="Google Shape;933;p61"/>
          <p:cNvSpPr/>
          <p:nvPr/>
        </p:nvSpPr>
        <p:spPr>
          <a:xfrm>
            <a:off x="2560975" y="49120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935" name="Google Shape;935;p61"/>
          <p:cNvSpPr/>
          <p:nvPr/>
        </p:nvSpPr>
        <p:spPr>
          <a:xfrm>
            <a:off x="4186925" y="49120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942" name="Google Shape;942;p61"/>
          <p:cNvCxnSpPr>
            <a:stCxn id="933" idx="1"/>
            <a:endCxn id="931" idx="3"/>
          </p:cNvCxnSpPr>
          <p:nvPr/>
        </p:nvCxnSpPr>
        <p:spPr>
          <a:xfrm rot="10800000">
            <a:off x="1963675" y="5227175"/>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943" name="Google Shape;943;p61"/>
          <p:cNvCxnSpPr>
            <a:stCxn id="935" idx="1"/>
            <a:endCxn id="933" idx="3"/>
          </p:cNvCxnSpPr>
          <p:nvPr/>
        </p:nvCxnSpPr>
        <p:spPr>
          <a:xfrm rot="10800000">
            <a:off x="3654425" y="5227175"/>
            <a:ext cx="532500" cy="0"/>
          </a:xfrm>
          <a:prstGeom prst="straightConnector1">
            <a:avLst/>
          </a:prstGeom>
          <a:noFill/>
          <a:ln cap="flat" cmpd="sng" w="28575">
            <a:solidFill>
              <a:schemeClr val="dk2"/>
            </a:solidFill>
            <a:prstDash val="solid"/>
            <a:round/>
            <a:headEnd len="med" w="med" type="none"/>
            <a:tailEnd len="med" w="med" type="triangle"/>
          </a:ln>
        </p:spPr>
      </p:cxnSp>
      <p:cxnSp>
        <p:nvCxnSpPr>
          <p:cNvPr id="944" name="Google Shape;944;p61"/>
          <p:cNvCxnSpPr>
            <a:stCxn id="931" idx="1"/>
          </p:cNvCxnSpPr>
          <p:nvPr/>
        </p:nvCxnSpPr>
        <p:spPr>
          <a:xfrm flipH="1">
            <a:off x="402750" y="5227175"/>
            <a:ext cx="467400" cy="9000"/>
          </a:xfrm>
          <a:prstGeom prst="straightConnector1">
            <a:avLst/>
          </a:prstGeom>
          <a:noFill/>
          <a:ln cap="flat" cmpd="sng" w="28575">
            <a:solidFill>
              <a:schemeClr val="dk2"/>
            </a:solidFill>
            <a:prstDash val="solid"/>
            <a:round/>
            <a:headEnd len="med" w="med" type="none"/>
            <a:tailEnd len="med" w="med" type="triangle"/>
          </a:ln>
        </p:spPr>
      </p:cxnSp>
      <p:cxnSp>
        <p:nvCxnSpPr>
          <p:cNvPr id="945" name="Google Shape;945;p61"/>
          <p:cNvCxnSpPr>
            <a:stCxn id="935" idx="3"/>
          </p:cNvCxnSpPr>
          <p:nvPr/>
        </p:nvCxnSpPr>
        <p:spPr>
          <a:xfrm>
            <a:off x="5280425" y="5227175"/>
            <a:ext cx="330600" cy="9000"/>
          </a:xfrm>
          <a:prstGeom prst="straightConnector1">
            <a:avLst/>
          </a:prstGeom>
          <a:noFill/>
          <a:ln cap="flat" cmpd="sng" w="28575">
            <a:solidFill>
              <a:schemeClr val="dk2"/>
            </a:solidFill>
            <a:prstDash val="solid"/>
            <a:round/>
            <a:headEnd len="med" w="med" type="triangle"/>
            <a:tailEnd len="med" w="med" type="none"/>
          </a:ln>
        </p:spPr>
      </p:cxnSp>
      <p:sp>
        <p:nvSpPr>
          <p:cNvPr id="946" name="Google Shape;946;p61"/>
          <p:cNvSpPr txBox="1"/>
          <p:nvPr/>
        </p:nvSpPr>
        <p:spPr>
          <a:xfrm>
            <a:off x="6126075" y="5132575"/>
            <a:ext cx="4167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E" sz="2600">
                <a:latin typeface="Calibri"/>
                <a:ea typeface="Calibri"/>
                <a:cs typeface="Calibri"/>
                <a:sym typeface="Calibri"/>
              </a:rPr>
              <a:t>Bidirectional</a:t>
            </a:r>
            <a:r>
              <a:rPr b="1" lang="en-IE" sz="2600">
                <a:latin typeface="Calibri"/>
                <a:ea typeface="Calibri"/>
                <a:cs typeface="Calibri"/>
                <a:sym typeface="Calibri"/>
              </a:rPr>
              <a:t> RNNs</a:t>
            </a:r>
            <a:endParaRPr b="1" sz="2600">
              <a:latin typeface="Calibri"/>
              <a:ea typeface="Calibri"/>
              <a:cs typeface="Calibri"/>
              <a:sym typeface="Calibri"/>
            </a:endParaRPr>
          </a:p>
        </p:txBody>
      </p:sp>
      <p:sp>
        <p:nvSpPr>
          <p:cNvPr id="947" name="Google Shape;947;p61"/>
          <p:cNvSpPr/>
          <p:nvPr/>
        </p:nvSpPr>
        <p:spPr>
          <a:xfrm>
            <a:off x="3768125" y="89980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948" name="Google Shape;948;p61"/>
          <p:cNvSpPr/>
          <p:nvPr/>
        </p:nvSpPr>
        <p:spPr>
          <a:xfrm>
            <a:off x="8108425" y="90190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cxnSp>
        <p:nvCxnSpPr>
          <p:cNvPr id="949" name="Google Shape;949;p61"/>
          <p:cNvCxnSpPr>
            <a:endCxn id="947" idx="1"/>
          </p:cNvCxnSpPr>
          <p:nvPr/>
        </p:nvCxnSpPr>
        <p:spPr>
          <a:xfrm flipH="1" rot="10800000">
            <a:off x="3523025" y="1214950"/>
            <a:ext cx="245100" cy="9300"/>
          </a:xfrm>
          <a:prstGeom prst="straightConnector1">
            <a:avLst/>
          </a:prstGeom>
          <a:noFill/>
          <a:ln cap="flat" cmpd="sng" w="28575">
            <a:solidFill>
              <a:schemeClr val="dk2"/>
            </a:solidFill>
            <a:prstDash val="solid"/>
            <a:round/>
            <a:headEnd len="med" w="med" type="none"/>
            <a:tailEnd len="med" w="med" type="triangle"/>
          </a:ln>
        </p:spPr>
      </p:cxnSp>
      <p:sp>
        <p:nvSpPr>
          <p:cNvPr id="950" name="Google Shape;950;p61"/>
          <p:cNvSpPr/>
          <p:nvPr/>
        </p:nvSpPr>
        <p:spPr>
          <a:xfrm>
            <a:off x="3795875" y="190070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951" name="Google Shape;951;p61"/>
          <p:cNvSpPr/>
          <p:nvPr/>
        </p:nvSpPr>
        <p:spPr>
          <a:xfrm>
            <a:off x="8136175" y="190280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cxnSp>
        <p:nvCxnSpPr>
          <p:cNvPr id="952" name="Google Shape;952;p61"/>
          <p:cNvCxnSpPr>
            <a:stCxn id="950" idx="0"/>
            <a:endCxn id="947" idx="2"/>
          </p:cNvCxnSpPr>
          <p:nvPr/>
        </p:nvCxnSpPr>
        <p:spPr>
          <a:xfrm rot="10800000">
            <a:off x="4314875" y="1530200"/>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953" name="Google Shape;953;p61"/>
          <p:cNvCxnSpPr>
            <a:stCxn id="951" idx="0"/>
            <a:endCxn id="948" idx="2"/>
          </p:cNvCxnSpPr>
          <p:nvPr/>
        </p:nvCxnSpPr>
        <p:spPr>
          <a:xfrm rot="10800000">
            <a:off x="8655175" y="1532300"/>
            <a:ext cx="0" cy="370500"/>
          </a:xfrm>
          <a:prstGeom prst="straightConnector1">
            <a:avLst/>
          </a:prstGeom>
          <a:noFill/>
          <a:ln cap="flat" cmpd="sng" w="28575">
            <a:solidFill>
              <a:schemeClr val="dk2"/>
            </a:solidFill>
            <a:prstDash val="solid"/>
            <a:round/>
            <a:headEnd len="med" w="med" type="none"/>
            <a:tailEnd len="med" w="med" type="triangle"/>
          </a:ln>
        </p:spPr>
      </p:cxnSp>
      <p:sp>
        <p:nvSpPr>
          <p:cNvPr id="954" name="Google Shape;954;p61"/>
          <p:cNvSpPr/>
          <p:nvPr/>
        </p:nvSpPr>
        <p:spPr>
          <a:xfrm>
            <a:off x="6728025" y="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cxnSp>
        <p:nvCxnSpPr>
          <p:cNvPr id="955" name="Google Shape;955;p61"/>
          <p:cNvCxnSpPr>
            <a:stCxn id="956" idx="0"/>
            <a:endCxn id="954" idx="2"/>
          </p:cNvCxnSpPr>
          <p:nvPr/>
        </p:nvCxnSpPr>
        <p:spPr>
          <a:xfrm rot="10800000">
            <a:off x="7247025" y="524950"/>
            <a:ext cx="0" cy="379500"/>
          </a:xfrm>
          <a:prstGeom prst="straightConnector1">
            <a:avLst/>
          </a:prstGeom>
          <a:noFill/>
          <a:ln cap="flat" cmpd="sng" w="28575">
            <a:solidFill>
              <a:schemeClr val="dk2"/>
            </a:solidFill>
            <a:prstDash val="solid"/>
            <a:round/>
            <a:headEnd len="med" w="med" type="none"/>
            <a:tailEnd len="med" w="med" type="triangle"/>
          </a:ln>
        </p:spPr>
      </p:cxnSp>
      <p:sp>
        <p:nvSpPr>
          <p:cNvPr id="957" name="Google Shape;957;p61"/>
          <p:cNvSpPr/>
          <p:nvPr/>
        </p:nvSpPr>
        <p:spPr>
          <a:xfrm>
            <a:off x="5234200" y="89980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956" name="Google Shape;956;p61"/>
          <p:cNvSpPr/>
          <p:nvPr/>
        </p:nvSpPr>
        <p:spPr>
          <a:xfrm>
            <a:off x="6700275" y="90445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958" name="Google Shape;958;p61"/>
          <p:cNvSpPr/>
          <p:nvPr/>
        </p:nvSpPr>
        <p:spPr>
          <a:xfrm>
            <a:off x="9632425" y="90212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959" name="Google Shape;959;p61"/>
          <p:cNvSpPr/>
          <p:nvPr/>
        </p:nvSpPr>
        <p:spPr>
          <a:xfrm>
            <a:off x="11098500" y="906775"/>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960" name="Google Shape;960;p61"/>
          <p:cNvSpPr/>
          <p:nvPr/>
        </p:nvSpPr>
        <p:spPr>
          <a:xfrm>
            <a:off x="11126250" y="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cxnSp>
        <p:nvCxnSpPr>
          <p:cNvPr id="961" name="Google Shape;961;p61"/>
          <p:cNvCxnSpPr>
            <a:endCxn id="960" idx="2"/>
          </p:cNvCxnSpPr>
          <p:nvPr/>
        </p:nvCxnSpPr>
        <p:spPr>
          <a:xfrm rot="10800000">
            <a:off x="11645250" y="525000"/>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962" name="Google Shape;962;p61"/>
          <p:cNvCxnSpPr>
            <a:stCxn id="947" idx="0"/>
            <a:endCxn id="957" idx="2"/>
          </p:cNvCxnSpPr>
          <p:nvPr/>
        </p:nvCxnSpPr>
        <p:spPr>
          <a:xfrm flipH="1" rot="-5400000">
            <a:off x="4732775" y="481900"/>
            <a:ext cx="630300" cy="1466100"/>
          </a:xfrm>
          <a:prstGeom prst="bentConnector5">
            <a:avLst>
              <a:gd fmla="val -37780" name="adj1"/>
              <a:gd fmla="val 49999" name="adj2"/>
              <a:gd fmla="val 137780" name="adj3"/>
            </a:avLst>
          </a:prstGeom>
          <a:noFill/>
          <a:ln cap="flat" cmpd="sng" w="28575">
            <a:solidFill>
              <a:schemeClr val="dk2"/>
            </a:solidFill>
            <a:prstDash val="solid"/>
            <a:round/>
            <a:headEnd len="med" w="med" type="none"/>
            <a:tailEnd len="med" w="med" type="triangle"/>
          </a:ln>
        </p:spPr>
      </p:cxnSp>
      <p:cxnSp>
        <p:nvCxnSpPr>
          <p:cNvPr id="963" name="Google Shape;963;p61"/>
          <p:cNvCxnSpPr>
            <a:stCxn id="957" idx="0"/>
            <a:endCxn id="956" idx="2"/>
          </p:cNvCxnSpPr>
          <p:nvPr/>
        </p:nvCxnSpPr>
        <p:spPr>
          <a:xfrm flipH="1" rot="-5400000">
            <a:off x="6196450" y="484300"/>
            <a:ext cx="635100" cy="1466100"/>
          </a:xfrm>
          <a:prstGeom prst="bentConnector5">
            <a:avLst>
              <a:gd fmla="val -37494" name="adj1"/>
              <a:gd fmla="val 49999" name="adj2"/>
              <a:gd fmla="val 137470" name="adj3"/>
            </a:avLst>
          </a:prstGeom>
          <a:noFill/>
          <a:ln cap="flat" cmpd="sng" w="28575">
            <a:solidFill>
              <a:schemeClr val="dk2"/>
            </a:solidFill>
            <a:prstDash val="solid"/>
            <a:round/>
            <a:headEnd len="med" w="med" type="none"/>
            <a:tailEnd len="med" w="med" type="triangle"/>
          </a:ln>
        </p:spPr>
      </p:cxnSp>
      <p:cxnSp>
        <p:nvCxnSpPr>
          <p:cNvPr id="964" name="Google Shape;964;p61"/>
          <p:cNvCxnSpPr>
            <a:stCxn id="948" idx="0"/>
            <a:endCxn id="958" idx="2"/>
          </p:cNvCxnSpPr>
          <p:nvPr/>
        </p:nvCxnSpPr>
        <p:spPr>
          <a:xfrm flipH="1" rot="-5400000">
            <a:off x="9101875" y="455200"/>
            <a:ext cx="630600" cy="1524000"/>
          </a:xfrm>
          <a:prstGeom prst="bentConnector5">
            <a:avLst>
              <a:gd fmla="val -37762" name="adj1"/>
              <a:gd fmla="val 50000" name="adj2"/>
              <a:gd fmla="val 137750" name="adj3"/>
            </a:avLst>
          </a:prstGeom>
          <a:noFill/>
          <a:ln cap="flat" cmpd="sng" w="28575">
            <a:solidFill>
              <a:schemeClr val="dk2"/>
            </a:solidFill>
            <a:prstDash val="solid"/>
            <a:round/>
            <a:headEnd len="med" w="med" type="none"/>
            <a:tailEnd len="med" w="med" type="triangle"/>
          </a:ln>
        </p:spPr>
      </p:cxnSp>
      <p:cxnSp>
        <p:nvCxnSpPr>
          <p:cNvPr id="965" name="Google Shape;965;p61"/>
          <p:cNvCxnSpPr>
            <a:stCxn id="958" idx="0"/>
            <a:endCxn id="959" idx="2"/>
          </p:cNvCxnSpPr>
          <p:nvPr/>
        </p:nvCxnSpPr>
        <p:spPr>
          <a:xfrm flipH="1" rot="-5400000">
            <a:off x="10594675" y="486625"/>
            <a:ext cx="635100" cy="1466100"/>
          </a:xfrm>
          <a:prstGeom prst="bentConnector5">
            <a:avLst>
              <a:gd fmla="val -37494" name="adj1"/>
              <a:gd fmla="val 49999" name="adj2"/>
              <a:gd fmla="val 137470" name="adj3"/>
            </a:avLst>
          </a:prstGeom>
          <a:noFill/>
          <a:ln cap="flat" cmpd="sng" w="28575">
            <a:solidFill>
              <a:schemeClr val="dk2"/>
            </a:solidFill>
            <a:prstDash val="solid"/>
            <a:round/>
            <a:headEnd len="med" w="med" type="none"/>
            <a:tailEnd len="med" w="med" type="triangle"/>
          </a:ln>
        </p:spPr>
      </p:cxnSp>
      <p:cxnSp>
        <p:nvCxnSpPr>
          <p:cNvPr id="966" name="Google Shape;966;p61"/>
          <p:cNvCxnSpPr>
            <a:stCxn id="956" idx="3"/>
            <a:endCxn id="948" idx="1"/>
          </p:cNvCxnSpPr>
          <p:nvPr/>
        </p:nvCxnSpPr>
        <p:spPr>
          <a:xfrm flipH="1" rot="10800000">
            <a:off x="7793775" y="1217200"/>
            <a:ext cx="314700" cy="2400"/>
          </a:xfrm>
          <a:prstGeom prst="bentConnector3">
            <a:avLst>
              <a:gd fmla="val 49992" name="adj1"/>
            </a:avLst>
          </a:prstGeom>
          <a:noFill/>
          <a:ln cap="flat" cmpd="sng" w="28575">
            <a:solidFill>
              <a:schemeClr val="dk2"/>
            </a:solidFill>
            <a:prstDash val="solid"/>
            <a:round/>
            <a:headEnd len="med" w="med" type="none"/>
            <a:tailEnd len="med" w="med" type="stealth"/>
          </a:ln>
        </p:spPr>
      </p:cxnSp>
      <p:sp>
        <p:nvSpPr>
          <p:cNvPr id="967" name="Google Shape;967;p61"/>
          <p:cNvSpPr/>
          <p:nvPr/>
        </p:nvSpPr>
        <p:spPr>
          <a:xfrm>
            <a:off x="8790750" y="2798400"/>
            <a:ext cx="2335500" cy="114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Shared Parameters</a:t>
            </a:r>
            <a:endParaRPr sz="2400">
              <a:latin typeface="Calibri"/>
              <a:ea typeface="Calibri"/>
              <a:cs typeface="Calibri"/>
              <a:sym typeface="Calibri"/>
            </a:endParaRPr>
          </a:p>
        </p:txBody>
      </p:sp>
      <p:cxnSp>
        <p:nvCxnSpPr>
          <p:cNvPr id="968" name="Google Shape;968;p61"/>
          <p:cNvCxnSpPr>
            <a:stCxn id="967" idx="0"/>
            <a:endCxn id="956" idx="2"/>
          </p:cNvCxnSpPr>
          <p:nvPr/>
        </p:nvCxnSpPr>
        <p:spPr>
          <a:xfrm rot="10800000">
            <a:off x="7247100" y="1534800"/>
            <a:ext cx="2711400" cy="1263600"/>
          </a:xfrm>
          <a:prstGeom prst="straightConnector1">
            <a:avLst/>
          </a:prstGeom>
          <a:noFill/>
          <a:ln cap="flat" cmpd="sng" w="28575">
            <a:solidFill>
              <a:srgbClr val="999999"/>
            </a:solidFill>
            <a:prstDash val="solid"/>
            <a:round/>
            <a:headEnd len="med" w="med" type="none"/>
            <a:tailEnd len="med" w="med" type="stealth"/>
          </a:ln>
        </p:spPr>
      </p:cxnSp>
      <p:cxnSp>
        <p:nvCxnSpPr>
          <p:cNvPr id="969" name="Google Shape;969;p61"/>
          <p:cNvCxnSpPr>
            <a:stCxn id="967" idx="0"/>
          </p:cNvCxnSpPr>
          <p:nvPr/>
        </p:nvCxnSpPr>
        <p:spPr>
          <a:xfrm flipH="1" rot="10800000">
            <a:off x="9958500" y="1704900"/>
            <a:ext cx="1484400" cy="1093500"/>
          </a:xfrm>
          <a:prstGeom prst="straightConnector1">
            <a:avLst/>
          </a:prstGeom>
          <a:noFill/>
          <a:ln cap="flat" cmpd="sng" w="28575">
            <a:solidFill>
              <a:srgbClr val="999999"/>
            </a:solidFill>
            <a:prstDash val="solid"/>
            <a:round/>
            <a:headEnd len="med" w="med" type="none"/>
            <a:tailEnd len="med" w="med" type="stealth"/>
          </a:ln>
        </p:spPr>
      </p:cxnSp>
      <p:sp>
        <p:nvSpPr>
          <p:cNvPr id="970" name="Google Shape;970;p61"/>
          <p:cNvSpPr txBox="1"/>
          <p:nvPr/>
        </p:nvSpPr>
        <p:spPr>
          <a:xfrm>
            <a:off x="-771750" y="995825"/>
            <a:ext cx="4167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IE" sz="2600">
                <a:latin typeface="Calibri"/>
                <a:ea typeface="Calibri"/>
                <a:cs typeface="Calibri"/>
                <a:sym typeface="Calibri"/>
              </a:rPr>
              <a:t>Stacked RNNs</a:t>
            </a:r>
            <a:endParaRPr b="1" sz="2600">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62"/>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977" name="Google Shape;977;p62"/>
          <p:cNvSpPr/>
          <p:nvPr/>
        </p:nvSpPr>
        <p:spPr>
          <a:xfrm>
            <a:off x="5368038" y="281115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978" name="Google Shape;978;p62"/>
          <p:cNvSpPr/>
          <p:nvPr/>
        </p:nvSpPr>
        <p:spPr>
          <a:xfrm>
            <a:off x="7649875" y="280905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979" name="Google Shape;979;p62"/>
          <p:cNvSpPr/>
          <p:nvPr/>
        </p:nvSpPr>
        <p:spPr>
          <a:xfrm>
            <a:off x="9987213" y="2813250"/>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980" name="Google Shape;980;p62"/>
          <p:cNvCxnSpPr>
            <a:stCxn id="977" idx="3"/>
            <a:endCxn id="978" idx="1"/>
          </p:cNvCxnSpPr>
          <p:nvPr/>
        </p:nvCxnSpPr>
        <p:spPr>
          <a:xfrm flipH="1" rot="10800000">
            <a:off x="6461538" y="3124200"/>
            <a:ext cx="1188300" cy="2100"/>
          </a:xfrm>
          <a:prstGeom prst="straightConnector1">
            <a:avLst/>
          </a:prstGeom>
          <a:noFill/>
          <a:ln cap="flat" cmpd="sng" w="28575">
            <a:solidFill>
              <a:schemeClr val="dk2"/>
            </a:solidFill>
            <a:prstDash val="solid"/>
            <a:round/>
            <a:headEnd len="med" w="med" type="none"/>
            <a:tailEnd len="med" w="med" type="triangle"/>
          </a:ln>
        </p:spPr>
      </p:cxnSp>
      <p:cxnSp>
        <p:nvCxnSpPr>
          <p:cNvPr id="981" name="Google Shape;981;p62"/>
          <p:cNvCxnSpPr>
            <a:stCxn id="978" idx="3"/>
            <a:endCxn id="979" idx="1"/>
          </p:cNvCxnSpPr>
          <p:nvPr/>
        </p:nvCxnSpPr>
        <p:spPr>
          <a:xfrm>
            <a:off x="8743375" y="3124200"/>
            <a:ext cx="1243800" cy="4200"/>
          </a:xfrm>
          <a:prstGeom prst="straightConnector1">
            <a:avLst/>
          </a:prstGeom>
          <a:noFill/>
          <a:ln cap="flat" cmpd="sng" w="28575">
            <a:solidFill>
              <a:schemeClr val="dk2"/>
            </a:solidFill>
            <a:prstDash val="solid"/>
            <a:round/>
            <a:headEnd len="med" w="med" type="none"/>
            <a:tailEnd len="med" w="med" type="triangle"/>
          </a:ln>
        </p:spPr>
      </p:cxnSp>
      <p:cxnSp>
        <p:nvCxnSpPr>
          <p:cNvPr id="982" name="Google Shape;982;p62"/>
          <p:cNvCxnSpPr>
            <a:stCxn id="979" idx="3"/>
          </p:cNvCxnSpPr>
          <p:nvPr/>
        </p:nvCxnSpPr>
        <p:spPr>
          <a:xfrm>
            <a:off x="11080713" y="3128400"/>
            <a:ext cx="358500" cy="9300"/>
          </a:xfrm>
          <a:prstGeom prst="straightConnector1">
            <a:avLst/>
          </a:prstGeom>
          <a:noFill/>
          <a:ln cap="flat" cmpd="sng" w="28575">
            <a:solidFill>
              <a:schemeClr val="dk2"/>
            </a:solidFill>
            <a:prstDash val="solid"/>
            <a:round/>
            <a:headEnd len="med" w="med" type="none"/>
            <a:tailEnd len="med" w="med" type="triangle"/>
          </a:ln>
        </p:spPr>
      </p:cxnSp>
      <p:sp>
        <p:nvSpPr>
          <p:cNvPr id="983" name="Google Shape;983;p62"/>
          <p:cNvSpPr/>
          <p:nvPr/>
        </p:nvSpPr>
        <p:spPr>
          <a:xfrm>
            <a:off x="5395788" y="381205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&lt;/s&gt;</a:t>
            </a:r>
            <a:endParaRPr b="1" baseline="-25000" sz="2400">
              <a:latin typeface="Calibri"/>
              <a:ea typeface="Calibri"/>
              <a:cs typeface="Calibri"/>
              <a:sym typeface="Calibri"/>
            </a:endParaRPr>
          </a:p>
        </p:txBody>
      </p:sp>
      <p:sp>
        <p:nvSpPr>
          <p:cNvPr id="984" name="Google Shape;984;p62"/>
          <p:cNvSpPr/>
          <p:nvPr/>
        </p:nvSpPr>
        <p:spPr>
          <a:xfrm>
            <a:off x="7677625" y="380995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this</a:t>
            </a:r>
            <a:endParaRPr b="1" baseline="-25000" sz="2400">
              <a:latin typeface="Calibri"/>
              <a:ea typeface="Calibri"/>
              <a:cs typeface="Calibri"/>
              <a:sym typeface="Calibri"/>
            </a:endParaRPr>
          </a:p>
        </p:txBody>
      </p:sp>
      <p:sp>
        <p:nvSpPr>
          <p:cNvPr id="985" name="Google Shape;985;p62"/>
          <p:cNvSpPr/>
          <p:nvPr/>
        </p:nvSpPr>
        <p:spPr>
          <a:xfrm>
            <a:off x="10014963" y="381415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is</a:t>
            </a:r>
            <a:endParaRPr b="1" baseline="-25000" sz="2400">
              <a:latin typeface="Calibri"/>
              <a:ea typeface="Calibri"/>
              <a:cs typeface="Calibri"/>
              <a:sym typeface="Calibri"/>
            </a:endParaRPr>
          </a:p>
        </p:txBody>
      </p:sp>
      <p:cxnSp>
        <p:nvCxnSpPr>
          <p:cNvPr id="986" name="Google Shape;986;p62"/>
          <p:cNvCxnSpPr>
            <a:stCxn id="983" idx="0"/>
            <a:endCxn id="977" idx="2"/>
          </p:cNvCxnSpPr>
          <p:nvPr/>
        </p:nvCxnSpPr>
        <p:spPr>
          <a:xfrm rot="10800000">
            <a:off x="5914788" y="3441550"/>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987" name="Google Shape;987;p62"/>
          <p:cNvCxnSpPr>
            <a:stCxn id="984" idx="0"/>
            <a:endCxn id="978" idx="2"/>
          </p:cNvCxnSpPr>
          <p:nvPr/>
        </p:nvCxnSpPr>
        <p:spPr>
          <a:xfrm rot="10800000">
            <a:off x="8196625" y="3439450"/>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988" name="Google Shape;988;p62"/>
          <p:cNvCxnSpPr>
            <a:stCxn id="985" idx="0"/>
            <a:endCxn id="979" idx="2"/>
          </p:cNvCxnSpPr>
          <p:nvPr/>
        </p:nvCxnSpPr>
        <p:spPr>
          <a:xfrm rot="10800000">
            <a:off x="10533963" y="3443650"/>
            <a:ext cx="0" cy="370500"/>
          </a:xfrm>
          <a:prstGeom prst="straightConnector1">
            <a:avLst/>
          </a:prstGeom>
          <a:noFill/>
          <a:ln cap="flat" cmpd="sng" w="28575">
            <a:solidFill>
              <a:schemeClr val="dk2"/>
            </a:solidFill>
            <a:prstDash val="solid"/>
            <a:round/>
            <a:headEnd len="med" w="med" type="none"/>
            <a:tailEnd len="med" w="med" type="triangle"/>
          </a:ln>
        </p:spPr>
      </p:cxnSp>
      <p:sp>
        <p:nvSpPr>
          <p:cNvPr id="989" name="Google Shape;989;p62"/>
          <p:cNvSpPr/>
          <p:nvPr/>
        </p:nvSpPr>
        <p:spPr>
          <a:xfrm>
            <a:off x="5395788" y="191135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this</a:t>
            </a:r>
            <a:endParaRPr b="1" baseline="-25000" sz="2400">
              <a:latin typeface="Calibri"/>
              <a:ea typeface="Calibri"/>
              <a:cs typeface="Calibri"/>
              <a:sym typeface="Calibri"/>
            </a:endParaRPr>
          </a:p>
        </p:txBody>
      </p:sp>
      <p:sp>
        <p:nvSpPr>
          <p:cNvPr id="990" name="Google Shape;990;p62"/>
          <p:cNvSpPr/>
          <p:nvPr/>
        </p:nvSpPr>
        <p:spPr>
          <a:xfrm>
            <a:off x="7677625" y="190925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is</a:t>
            </a:r>
            <a:endParaRPr b="1" baseline="-25000" sz="2400">
              <a:latin typeface="Calibri"/>
              <a:ea typeface="Calibri"/>
              <a:cs typeface="Calibri"/>
              <a:sym typeface="Calibri"/>
            </a:endParaRPr>
          </a:p>
        </p:txBody>
      </p:sp>
      <p:sp>
        <p:nvSpPr>
          <p:cNvPr id="991" name="Google Shape;991;p62"/>
          <p:cNvSpPr/>
          <p:nvPr/>
        </p:nvSpPr>
        <p:spPr>
          <a:xfrm>
            <a:off x="10014963" y="1913450"/>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a</a:t>
            </a:r>
            <a:endParaRPr b="1" baseline="-25000" sz="2400">
              <a:latin typeface="Calibri"/>
              <a:ea typeface="Calibri"/>
              <a:cs typeface="Calibri"/>
              <a:sym typeface="Calibri"/>
            </a:endParaRPr>
          </a:p>
        </p:txBody>
      </p:sp>
      <p:cxnSp>
        <p:nvCxnSpPr>
          <p:cNvPr id="992" name="Google Shape;992;p62"/>
          <p:cNvCxnSpPr>
            <a:stCxn id="977" idx="0"/>
            <a:endCxn id="989" idx="2"/>
          </p:cNvCxnSpPr>
          <p:nvPr/>
        </p:nvCxnSpPr>
        <p:spPr>
          <a:xfrm rot="10800000">
            <a:off x="5914788" y="2436450"/>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993" name="Google Shape;993;p62"/>
          <p:cNvCxnSpPr>
            <a:stCxn id="978" idx="0"/>
            <a:endCxn id="990" idx="2"/>
          </p:cNvCxnSpPr>
          <p:nvPr/>
        </p:nvCxnSpPr>
        <p:spPr>
          <a:xfrm rot="10800000">
            <a:off x="8196625" y="2434350"/>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994" name="Google Shape;994;p62"/>
          <p:cNvCxnSpPr>
            <a:stCxn id="979" idx="0"/>
            <a:endCxn id="991" idx="2"/>
          </p:cNvCxnSpPr>
          <p:nvPr/>
        </p:nvCxnSpPr>
        <p:spPr>
          <a:xfrm rot="10800000">
            <a:off x="10533963" y="2438550"/>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995" name="Google Shape;995;p62"/>
          <p:cNvCxnSpPr>
            <a:stCxn id="989" idx="3"/>
            <a:endCxn id="984" idx="1"/>
          </p:cNvCxnSpPr>
          <p:nvPr/>
        </p:nvCxnSpPr>
        <p:spPr>
          <a:xfrm>
            <a:off x="6433788" y="2173850"/>
            <a:ext cx="1243800" cy="1898700"/>
          </a:xfrm>
          <a:prstGeom prst="curvedConnector3">
            <a:avLst>
              <a:gd fmla="val 50002" name="adj1"/>
            </a:avLst>
          </a:prstGeom>
          <a:noFill/>
          <a:ln cap="flat" cmpd="sng" w="28575">
            <a:solidFill>
              <a:srgbClr val="999999"/>
            </a:solidFill>
            <a:prstDash val="dash"/>
            <a:round/>
            <a:headEnd len="med" w="med" type="none"/>
            <a:tailEnd len="med" w="med" type="stealth"/>
          </a:ln>
        </p:spPr>
      </p:cxnSp>
      <p:cxnSp>
        <p:nvCxnSpPr>
          <p:cNvPr id="996" name="Google Shape;996;p62"/>
          <p:cNvCxnSpPr>
            <a:stCxn id="990" idx="3"/>
            <a:endCxn id="985" idx="1"/>
          </p:cNvCxnSpPr>
          <p:nvPr/>
        </p:nvCxnSpPr>
        <p:spPr>
          <a:xfrm>
            <a:off x="8715625" y="2171750"/>
            <a:ext cx="1299300" cy="1905000"/>
          </a:xfrm>
          <a:prstGeom prst="curvedConnector3">
            <a:avLst>
              <a:gd fmla="val 50001" name="adj1"/>
            </a:avLst>
          </a:prstGeom>
          <a:noFill/>
          <a:ln cap="flat" cmpd="sng" w="28575">
            <a:solidFill>
              <a:srgbClr val="999999"/>
            </a:solidFill>
            <a:prstDash val="dash"/>
            <a:round/>
            <a:headEnd len="med" w="med" type="none"/>
            <a:tailEnd len="med" w="med" type="stealth"/>
          </a:ln>
        </p:spPr>
      </p:cxnSp>
      <p:sp>
        <p:nvSpPr>
          <p:cNvPr id="997" name="Google Shape;997;p62"/>
          <p:cNvSpPr txBox="1"/>
          <p:nvPr/>
        </p:nvSpPr>
        <p:spPr>
          <a:xfrm>
            <a:off x="752788" y="2840550"/>
            <a:ext cx="4167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E" sz="2600">
                <a:latin typeface="Calibri"/>
                <a:ea typeface="Calibri"/>
                <a:cs typeface="Calibri"/>
                <a:sym typeface="Calibri"/>
              </a:rPr>
              <a:t>Generator/Language Model</a:t>
            </a:r>
            <a:r>
              <a:rPr b="1" lang="en-IE" sz="2600">
                <a:latin typeface="Calibri"/>
                <a:ea typeface="Calibri"/>
                <a:cs typeface="Calibri"/>
                <a:sym typeface="Calibri"/>
              </a:rPr>
              <a:t> RNNs</a:t>
            </a:r>
            <a:endParaRPr b="1" sz="26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18"/>
          <p:cNvPicPr preferRelativeResize="0"/>
          <p:nvPr/>
        </p:nvPicPr>
        <p:blipFill>
          <a:blip r:embed="rId3">
            <a:alphaModFix/>
          </a:blip>
          <a:stretch>
            <a:fillRect/>
          </a:stretch>
        </p:blipFill>
        <p:spPr>
          <a:xfrm>
            <a:off x="3029958" y="0"/>
            <a:ext cx="6132082" cy="68579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6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Gates/LSTMs </a:t>
            </a:r>
            <a:endParaRPr/>
          </a:p>
        </p:txBody>
      </p:sp>
      <p:sp>
        <p:nvSpPr>
          <p:cNvPr id="1004" name="Google Shape;1004;p63"/>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1005" name="Google Shape;1005;p63"/>
          <p:cNvSpPr/>
          <p:nvPr/>
        </p:nvSpPr>
        <p:spPr>
          <a:xfrm>
            <a:off x="3935159" y="3489592"/>
            <a:ext cx="760200" cy="2011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3"/>
          <p:cNvSpPr txBox="1"/>
          <p:nvPr/>
        </p:nvSpPr>
        <p:spPr>
          <a:xfrm>
            <a:off x="4043002" y="3597672"/>
            <a:ext cx="544500" cy="17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1700">
                <a:latin typeface="Calibri"/>
                <a:ea typeface="Calibri"/>
                <a:cs typeface="Calibri"/>
                <a:sym typeface="Calibri"/>
              </a:rPr>
              <a:t>0.5</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0.3</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0.7</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0.2</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0.8</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0.5</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0.3</a:t>
            </a:r>
            <a:endParaRPr sz="1700">
              <a:latin typeface="Calibri"/>
              <a:ea typeface="Calibri"/>
              <a:cs typeface="Calibri"/>
              <a:sym typeface="Calibri"/>
            </a:endParaRPr>
          </a:p>
        </p:txBody>
      </p:sp>
      <p:sp>
        <p:nvSpPr>
          <p:cNvPr id="1007" name="Google Shape;1007;p63"/>
          <p:cNvSpPr txBox="1"/>
          <p:nvPr/>
        </p:nvSpPr>
        <p:spPr>
          <a:xfrm>
            <a:off x="3407150" y="5568370"/>
            <a:ext cx="1900800" cy="6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Hidden Layer Vector</a:t>
            </a:r>
            <a:endParaRPr sz="2300">
              <a:latin typeface="Calibri"/>
              <a:ea typeface="Calibri"/>
              <a:cs typeface="Calibri"/>
              <a:sym typeface="Calibri"/>
            </a:endParaRPr>
          </a:p>
        </p:txBody>
      </p:sp>
      <p:sp>
        <p:nvSpPr>
          <p:cNvPr id="1008" name="Google Shape;1008;p63"/>
          <p:cNvSpPr/>
          <p:nvPr/>
        </p:nvSpPr>
        <p:spPr>
          <a:xfrm>
            <a:off x="9229320" y="3592721"/>
            <a:ext cx="760200" cy="2011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3"/>
          <p:cNvSpPr txBox="1"/>
          <p:nvPr/>
        </p:nvSpPr>
        <p:spPr>
          <a:xfrm>
            <a:off x="9337162" y="3700801"/>
            <a:ext cx="544500" cy="17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1500">
                <a:latin typeface="Calibri"/>
                <a:ea typeface="Calibri"/>
                <a:cs typeface="Calibri"/>
                <a:sym typeface="Calibri"/>
              </a:rPr>
              <a:t>0.45</a:t>
            </a:r>
            <a:endParaRPr sz="1500">
              <a:latin typeface="Calibri"/>
              <a:ea typeface="Calibri"/>
              <a:cs typeface="Calibri"/>
              <a:sym typeface="Calibri"/>
            </a:endParaRPr>
          </a:p>
          <a:p>
            <a:pPr indent="0" lvl="0" marL="0" rtl="0" algn="ctr">
              <a:spcBef>
                <a:spcPts val="0"/>
              </a:spcBef>
              <a:spcAft>
                <a:spcPts val="0"/>
              </a:spcAft>
              <a:buNone/>
            </a:pPr>
            <a:r>
              <a:rPr lang="en-IE" sz="1500">
                <a:solidFill>
                  <a:srgbClr val="FF0000"/>
                </a:solidFill>
                <a:latin typeface="Calibri"/>
                <a:ea typeface="Calibri"/>
                <a:cs typeface="Calibri"/>
                <a:sym typeface="Calibri"/>
              </a:rPr>
              <a:t>0.03</a:t>
            </a:r>
            <a:endParaRPr sz="1500">
              <a:solidFill>
                <a:srgbClr val="FF0000"/>
              </a:solidFill>
              <a:latin typeface="Calibri"/>
              <a:ea typeface="Calibri"/>
              <a:cs typeface="Calibri"/>
              <a:sym typeface="Calibri"/>
            </a:endParaRPr>
          </a:p>
          <a:p>
            <a:pPr indent="0" lvl="0" marL="0" rtl="0" algn="ctr">
              <a:spcBef>
                <a:spcPts val="0"/>
              </a:spcBef>
              <a:spcAft>
                <a:spcPts val="0"/>
              </a:spcAft>
              <a:buNone/>
            </a:pPr>
            <a:r>
              <a:rPr lang="en-IE" sz="1500">
                <a:latin typeface="Calibri"/>
                <a:ea typeface="Calibri"/>
                <a:cs typeface="Calibri"/>
                <a:sym typeface="Calibri"/>
              </a:rPr>
              <a:t>0.56</a:t>
            </a:r>
            <a:endParaRPr sz="1500">
              <a:latin typeface="Calibri"/>
              <a:ea typeface="Calibri"/>
              <a:cs typeface="Calibri"/>
              <a:sym typeface="Calibri"/>
            </a:endParaRPr>
          </a:p>
          <a:p>
            <a:pPr indent="0" lvl="0" marL="0" rtl="0" algn="ctr">
              <a:spcBef>
                <a:spcPts val="0"/>
              </a:spcBef>
              <a:spcAft>
                <a:spcPts val="0"/>
              </a:spcAft>
              <a:buNone/>
            </a:pPr>
            <a:r>
              <a:rPr lang="en-IE" sz="1500">
                <a:latin typeface="Calibri"/>
                <a:ea typeface="Calibri"/>
                <a:cs typeface="Calibri"/>
                <a:sym typeface="Calibri"/>
              </a:rPr>
              <a:t>0.20</a:t>
            </a:r>
            <a:endParaRPr sz="1500">
              <a:latin typeface="Calibri"/>
              <a:ea typeface="Calibri"/>
              <a:cs typeface="Calibri"/>
              <a:sym typeface="Calibri"/>
            </a:endParaRPr>
          </a:p>
          <a:p>
            <a:pPr indent="0" lvl="0" marL="0" rtl="0" algn="ctr">
              <a:spcBef>
                <a:spcPts val="0"/>
              </a:spcBef>
              <a:spcAft>
                <a:spcPts val="0"/>
              </a:spcAft>
              <a:buNone/>
            </a:pPr>
            <a:r>
              <a:rPr lang="en-IE" sz="1500">
                <a:solidFill>
                  <a:srgbClr val="FF0000"/>
                </a:solidFill>
                <a:latin typeface="Calibri"/>
                <a:ea typeface="Calibri"/>
                <a:cs typeface="Calibri"/>
                <a:sym typeface="Calibri"/>
              </a:rPr>
              <a:t>0.08</a:t>
            </a:r>
            <a:endParaRPr sz="1500">
              <a:solidFill>
                <a:srgbClr val="FF0000"/>
              </a:solidFill>
              <a:latin typeface="Calibri"/>
              <a:ea typeface="Calibri"/>
              <a:cs typeface="Calibri"/>
              <a:sym typeface="Calibri"/>
            </a:endParaRPr>
          </a:p>
          <a:p>
            <a:pPr indent="0" lvl="0" marL="0" rtl="0" algn="ctr">
              <a:spcBef>
                <a:spcPts val="0"/>
              </a:spcBef>
              <a:spcAft>
                <a:spcPts val="0"/>
              </a:spcAft>
              <a:buNone/>
            </a:pPr>
            <a:r>
              <a:rPr lang="en-IE" sz="1500">
                <a:solidFill>
                  <a:srgbClr val="FF0000"/>
                </a:solidFill>
                <a:latin typeface="Calibri"/>
                <a:ea typeface="Calibri"/>
                <a:cs typeface="Calibri"/>
                <a:sym typeface="Calibri"/>
              </a:rPr>
              <a:t>0.10</a:t>
            </a:r>
            <a:endParaRPr sz="1500">
              <a:latin typeface="Calibri"/>
              <a:ea typeface="Calibri"/>
              <a:cs typeface="Calibri"/>
              <a:sym typeface="Calibri"/>
            </a:endParaRPr>
          </a:p>
          <a:p>
            <a:pPr indent="0" lvl="0" marL="0" rtl="0" algn="ctr">
              <a:spcBef>
                <a:spcPts val="0"/>
              </a:spcBef>
              <a:spcAft>
                <a:spcPts val="0"/>
              </a:spcAft>
              <a:buNone/>
            </a:pPr>
            <a:r>
              <a:rPr lang="en-IE" sz="1500">
                <a:solidFill>
                  <a:srgbClr val="FF0000"/>
                </a:solidFill>
                <a:latin typeface="Calibri"/>
                <a:ea typeface="Calibri"/>
                <a:cs typeface="Calibri"/>
                <a:sym typeface="Calibri"/>
              </a:rPr>
              <a:t>0.09</a:t>
            </a:r>
            <a:endParaRPr sz="1500">
              <a:latin typeface="Calibri"/>
              <a:ea typeface="Calibri"/>
              <a:cs typeface="Calibri"/>
              <a:sym typeface="Calibri"/>
            </a:endParaRPr>
          </a:p>
        </p:txBody>
      </p:sp>
      <p:sp>
        <p:nvSpPr>
          <p:cNvPr id="1010" name="Google Shape;1010;p63"/>
          <p:cNvSpPr txBox="1"/>
          <p:nvPr/>
        </p:nvSpPr>
        <p:spPr>
          <a:xfrm>
            <a:off x="8751380" y="5604444"/>
            <a:ext cx="1900800" cy="6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Focus Vector</a:t>
            </a:r>
            <a:endParaRPr sz="2300">
              <a:latin typeface="Calibri"/>
              <a:ea typeface="Calibri"/>
              <a:cs typeface="Calibri"/>
              <a:sym typeface="Calibri"/>
            </a:endParaRPr>
          </a:p>
        </p:txBody>
      </p:sp>
      <p:sp>
        <p:nvSpPr>
          <p:cNvPr id="1011" name="Google Shape;1011;p63"/>
          <p:cNvSpPr/>
          <p:nvPr/>
        </p:nvSpPr>
        <p:spPr>
          <a:xfrm>
            <a:off x="6428124" y="3537125"/>
            <a:ext cx="760200" cy="2011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3"/>
          <p:cNvSpPr txBox="1"/>
          <p:nvPr/>
        </p:nvSpPr>
        <p:spPr>
          <a:xfrm>
            <a:off x="6535966" y="3645205"/>
            <a:ext cx="544500" cy="17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1700">
                <a:latin typeface="Calibri"/>
                <a:ea typeface="Calibri"/>
                <a:cs typeface="Calibri"/>
                <a:sym typeface="Calibri"/>
              </a:rPr>
              <a:t>0.9</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0.1</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0.8</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1.0</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0.1</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0.2</a:t>
            </a:r>
            <a:endParaRPr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0.3</a:t>
            </a:r>
            <a:endParaRPr sz="1700">
              <a:latin typeface="Calibri"/>
              <a:ea typeface="Calibri"/>
              <a:cs typeface="Calibri"/>
              <a:sym typeface="Calibri"/>
            </a:endParaRPr>
          </a:p>
        </p:txBody>
      </p:sp>
      <p:sp>
        <p:nvSpPr>
          <p:cNvPr id="1013" name="Google Shape;1013;p63"/>
          <p:cNvSpPr/>
          <p:nvPr/>
        </p:nvSpPr>
        <p:spPr>
          <a:xfrm>
            <a:off x="5181260" y="4277262"/>
            <a:ext cx="774900" cy="5367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3"/>
          <p:cNvSpPr/>
          <p:nvPr/>
        </p:nvSpPr>
        <p:spPr>
          <a:xfrm>
            <a:off x="7905780" y="4385358"/>
            <a:ext cx="694800" cy="428400"/>
          </a:xfrm>
          <a:prstGeom prst="mathEqual">
            <a:avLst>
              <a:gd fmla="val 23520" name="adj1"/>
              <a:gd fmla="val 1176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3"/>
          <p:cNvSpPr txBox="1"/>
          <p:nvPr/>
        </p:nvSpPr>
        <p:spPr>
          <a:xfrm>
            <a:off x="5857878" y="3040225"/>
            <a:ext cx="19008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Gate Vector</a:t>
            </a:r>
            <a:endParaRPr sz="2300">
              <a:latin typeface="Calibri"/>
              <a:ea typeface="Calibri"/>
              <a:cs typeface="Calibri"/>
              <a:sym typeface="Calibri"/>
            </a:endParaRPr>
          </a:p>
        </p:txBody>
      </p:sp>
      <p:sp>
        <p:nvSpPr>
          <p:cNvPr id="1016" name="Google Shape;1016;p63"/>
          <p:cNvSpPr/>
          <p:nvPr/>
        </p:nvSpPr>
        <p:spPr>
          <a:xfrm>
            <a:off x="6428124" y="5548849"/>
            <a:ext cx="760200" cy="333300"/>
          </a:xfrm>
          <a:prstGeom prst="up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3"/>
          <p:cNvSpPr/>
          <p:nvPr/>
        </p:nvSpPr>
        <p:spPr>
          <a:xfrm>
            <a:off x="5857878" y="5990217"/>
            <a:ext cx="1900800" cy="75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700">
                <a:latin typeface="Calibri"/>
                <a:ea typeface="Calibri"/>
                <a:cs typeface="Calibri"/>
                <a:sym typeface="Calibri"/>
              </a:rPr>
              <a:t>Another Neural Network</a:t>
            </a:r>
            <a:endParaRPr sz="1700">
              <a:latin typeface="Calibri"/>
              <a:ea typeface="Calibri"/>
              <a:cs typeface="Calibri"/>
              <a:sym typeface="Calibri"/>
            </a:endParaRPr>
          </a:p>
        </p:txBody>
      </p:sp>
      <p:sp>
        <p:nvSpPr>
          <p:cNvPr id="1018" name="Google Shape;1018;p63"/>
          <p:cNvSpPr txBox="1"/>
          <p:nvPr>
            <p:ph idx="1" type="body"/>
          </p:nvPr>
        </p:nvSpPr>
        <p:spPr>
          <a:xfrm>
            <a:off x="838200" y="1825625"/>
            <a:ext cx="10515600" cy="10641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IE"/>
              <a:t>Long Short-Term Memory solves the problem of vanishing gradient</a:t>
            </a:r>
            <a:endParaRPr/>
          </a:p>
          <a:p>
            <a:pPr indent="-406400" lvl="0" marL="457200" rtl="0" algn="l">
              <a:spcBef>
                <a:spcPts val="0"/>
              </a:spcBef>
              <a:spcAft>
                <a:spcPts val="0"/>
              </a:spcAft>
              <a:buSzPts val="2800"/>
              <a:buChar char="•"/>
            </a:pPr>
            <a:r>
              <a:rPr lang="en-IE"/>
              <a:t>Combines a long-term and a short-term path by means of gates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64"/>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Transformers and Deep NLP</a:t>
            </a:r>
            <a:endParaRPr/>
          </a:p>
        </p:txBody>
      </p:sp>
      <p:sp>
        <p:nvSpPr>
          <p:cNvPr id="1025" name="Google Shape;1025;p64"/>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6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Attention</a:t>
            </a:r>
            <a:endParaRPr/>
          </a:p>
        </p:txBody>
      </p:sp>
      <p:sp>
        <p:nvSpPr>
          <p:cNvPr id="1032" name="Google Shape;1032;p65"/>
          <p:cNvSpPr/>
          <p:nvPr/>
        </p:nvSpPr>
        <p:spPr>
          <a:xfrm>
            <a:off x="1296375"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1033" name="Google Shape;1033;p65"/>
          <p:cNvSpPr/>
          <p:nvPr/>
        </p:nvSpPr>
        <p:spPr>
          <a:xfrm>
            <a:off x="2987200"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1034" name="Google Shape;1034;p65"/>
          <p:cNvSpPr/>
          <p:nvPr/>
        </p:nvSpPr>
        <p:spPr>
          <a:xfrm>
            <a:off x="4613150"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1035" name="Google Shape;1035;p65"/>
          <p:cNvCxnSpPr>
            <a:stCxn id="1032" idx="3"/>
            <a:endCxn id="1033" idx="1"/>
          </p:cNvCxnSpPr>
          <p:nvPr/>
        </p:nvCxnSpPr>
        <p:spPr>
          <a:xfrm>
            <a:off x="2389875" y="3762738"/>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1036" name="Google Shape;1036;p65"/>
          <p:cNvCxnSpPr>
            <a:stCxn id="1033" idx="3"/>
            <a:endCxn id="1034" idx="1"/>
          </p:cNvCxnSpPr>
          <p:nvPr/>
        </p:nvCxnSpPr>
        <p:spPr>
          <a:xfrm>
            <a:off x="4080700" y="37627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1037" name="Google Shape;1037;p65"/>
          <p:cNvSpPr/>
          <p:nvPr/>
        </p:nvSpPr>
        <p:spPr>
          <a:xfrm>
            <a:off x="1324125"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the</a:t>
            </a:r>
            <a:endParaRPr b="1" baseline="-25000" sz="2400">
              <a:latin typeface="Calibri"/>
              <a:ea typeface="Calibri"/>
              <a:cs typeface="Calibri"/>
              <a:sym typeface="Calibri"/>
            </a:endParaRPr>
          </a:p>
        </p:txBody>
      </p:sp>
      <p:sp>
        <p:nvSpPr>
          <p:cNvPr id="1038" name="Google Shape;1038;p65"/>
          <p:cNvSpPr/>
          <p:nvPr/>
        </p:nvSpPr>
        <p:spPr>
          <a:xfrm>
            <a:off x="3014950"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food</a:t>
            </a:r>
            <a:endParaRPr b="1" baseline="-25000" sz="2400">
              <a:latin typeface="Calibri"/>
              <a:ea typeface="Calibri"/>
              <a:cs typeface="Calibri"/>
              <a:sym typeface="Calibri"/>
            </a:endParaRPr>
          </a:p>
        </p:txBody>
      </p:sp>
      <p:sp>
        <p:nvSpPr>
          <p:cNvPr id="1039" name="Google Shape;1039;p65"/>
          <p:cNvSpPr/>
          <p:nvPr/>
        </p:nvSpPr>
        <p:spPr>
          <a:xfrm>
            <a:off x="4640900"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was</a:t>
            </a:r>
            <a:endParaRPr b="1" baseline="-25000" sz="2400">
              <a:latin typeface="Calibri"/>
              <a:ea typeface="Calibri"/>
              <a:cs typeface="Calibri"/>
              <a:sym typeface="Calibri"/>
            </a:endParaRPr>
          </a:p>
        </p:txBody>
      </p:sp>
      <p:cxnSp>
        <p:nvCxnSpPr>
          <p:cNvPr id="1040" name="Google Shape;1040;p65"/>
          <p:cNvCxnSpPr>
            <a:stCxn id="1037" idx="0"/>
            <a:endCxn id="1032" idx="2"/>
          </p:cNvCxnSpPr>
          <p:nvPr/>
        </p:nvCxnSpPr>
        <p:spPr>
          <a:xfrm rot="10800000">
            <a:off x="1843125"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1041" name="Google Shape;1041;p65"/>
          <p:cNvCxnSpPr>
            <a:stCxn id="1038" idx="0"/>
            <a:endCxn id="1033" idx="2"/>
          </p:cNvCxnSpPr>
          <p:nvPr/>
        </p:nvCxnSpPr>
        <p:spPr>
          <a:xfrm rot="10800000">
            <a:off x="3533950"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1042" name="Google Shape;1042;p65"/>
          <p:cNvCxnSpPr>
            <a:stCxn id="1039" idx="0"/>
            <a:endCxn id="1034" idx="2"/>
          </p:cNvCxnSpPr>
          <p:nvPr/>
        </p:nvCxnSpPr>
        <p:spPr>
          <a:xfrm rot="10800000">
            <a:off x="5159900" y="4077988"/>
            <a:ext cx="0" cy="370500"/>
          </a:xfrm>
          <a:prstGeom prst="straightConnector1">
            <a:avLst/>
          </a:prstGeom>
          <a:noFill/>
          <a:ln cap="flat" cmpd="sng" w="28575">
            <a:solidFill>
              <a:schemeClr val="dk2"/>
            </a:solidFill>
            <a:prstDash val="solid"/>
            <a:round/>
            <a:headEnd len="med" w="med" type="none"/>
            <a:tailEnd len="med" w="med" type="triangle"/>
          </a:ln>
        </p:spPr>
      </p:cxnSp>
      <p:sp>
        <p:nvSpPr>
          <p:cNvPr id="1043" name="Google Shape;1043;p65"/>
          <p:cNvSpPr/>
          <p:nvPr/>
        </p:nvSpPr>
        <p:spPr>
          <a:xfrm>
            <a:off x="1324125"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1044" name="Google Shape;1044;p65"/>
          <p:cNvSpPr/>
          <p:nvPr/>
        </p:nvSpPr>
        <p:spPr>
          <a:xfrm>
            <a:off x="3014950"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1045" name="Google Shape;1045;p65"/>
          <p:cNvSpPr/>
          <p:nvPr/>
        </p:nvSpPr>
        <p:spPr>
          <a:xfrm>
            <a:off x="4640900"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1046" name="Google Shape;1046;p65"/>
          <p:cNvCxnSpPr>
            <a:stCxn id="1032" idx="0"/>
            <a:endCxn id="1043" idx="2"/>
          </p:cNvCxnSpPr>
          <p:nvPr/>
        </p:nvCxnSpPr>
        <p:spPr>
          <a:xfrm rot="10800000">
            <a:off x="1843125"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1047" name="Google Shape;1047;p65"/>
          <p:cNvCxnSpPr>
            <a:stCxn id="1033" idx="0"/>
            <a:endCxn id="1044" idx="2"/>
          </p:cNvCxnSpPr>
          <p:nvPr/>
        </p:nvCxnSpPr>
        <p:spPr>
          <a:xfrm rot="10800000">
            <a:off x="3533950"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1048" name="Google Shape;1048;p65"/>
          <p:cNvCxnSpPr>
            <a:stCxn id="1034" idx="0"/>
            <a:endCxn id="1045" idx="2"/>
          </p:cNvCxnSpPr>
          <p:nvPr/>
        </p:nvCxnSpPr>
        <p:spPr>
          <a:xfrm rot="10800000">
            <a:off x="5159900" y="3072888"/>
            <a:ext cx="0" cy="374700"/>
          </a:xfrm>
          <a:prstGeom prst="straightConnector1">
            <a:avLst/>
          </a:prstGeom>
          <a:noFill/>
          <a:ln cap="flat" cmpd="sng" w="28575">
            <a:solidFill>
              <a:schemeClr val="dk2"/>
            </a:solidFill>
            <a:prstDash val="solid"/>
            <a:round/>
            <a:headEnd len="med" w="med" type="none"/>
            <a:tailEnd len="med" w="med" type="triangle"/>
          </a:ln>
        </p:spPr>
      </p:cxnSp>
      <p:sp>
        <p:nvSpPr>
          <p:cNvPr id="1049" name="Google Shape;1049;p65"/>
          <p:cNvSpPr/>
          <p:nvPr/>
        </p:nvSpPr>
        <p:spPr>
          <a:xfrm>
            <a:off x="6239100"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4</a:t>
            </a:r>
            <a:endParaRPr baseline="-25000">
              <a:solidFill>
                <a:schemeClr val="dk1"/>
              </a:solidFill>
            </a:endParaRPr>
          </a:p>
        </p:txBody>
      </p:sp>
      <p:sp>
        <p:nvSpPr>
          <p:cNvPr id="1050" name="Google Shape;1050;p65"/>
          <p:cNvSpPr/>
          <p:nvPr/>
        </p:nvSpPr>
        <p:spPr>
          <a:xfrm>
            <a:off x="7929925"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5</a:t>
            </a:r>
            <a:endParaRPr baseline="-25000">
              <a:solidFill>
                <a:schemeClr val="dk1"/>
              </a:solidFill>
            </a:endParaRPr>
          </a:p>
        </p:txBody>
      </p:sp>
      <p:sp>
        <p:nvSpPr>
          <p:cNvPr id="1051" name="Google Shape;1051;p65"/>
          <p:cNvSpPr/>
          <p:nvPr/>
        </p:nvSpPr>
        <p:spPr>
          <a:xfrm>
            <a:off x="9555875"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6</a:t>
            </a:r>
            <a:endParaRPr baseline="-25000"/>
          </a:p>
        </p:txBody>
      </p:sp>
      <p:cxnSp>
        <p:nvCxnSpPr>
          <p:cNvPr id="1052" name="Google Shape;1052;p65"/>
          <p:cNvCxnSpPr>
            <a:stCxn id="1049" idx="3"/>
            <a:endCxn id="1050" idx="1"/>
          </p:cNvCxnSpPr>
          <p:nvPr/>
        </p:nvCxnSpPr>
        <p:spPr>
          <a:xfrm>
            <a:off x="7332600" y="3762738"/>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1053" name="Google Shape;1053;p65"/>
          <p:cNvCxnSpPr>
            <a:stCxn id="1050" idx="3"/>
            <a:endCxn id="1051" idx="1"/>
          </p:cNvCxnSpPr>
          <p:nvPr/>
        </p:nvCxnSpPr>
        <p:spPr>
          <a:xfrm>
            <a:off x="9023425" y="37627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1054" name="Google Shape;1054;p65"/>
          <p:cNvSpPr/>
          <p:nvPr/>
        </p:nvSpPr>
        <p:spPr>
          <a:xfrm>
            <a:off x="6266850"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not</a:t>
            </a:r>
            <a:endParaRPr b="1" baseline="-25000" sz="2400">
              <a:latin typeface="Calibri"/>
              <a:ea typeface="Calibri"/>
              <a:cs typeface="Calibri"/>
              <a:sym typeface="Calibri"/>
            </a:endParaRPr>
          </a:p>
        </p:txBody>
      </p:sp>
      <p:sp>
        <p:nvSpPr>
          <p:cNvPr id="1055" name="Google Shape;1055;p65"/>
          <p:cNvSpPr/>
          <p:nvPr/>
        </p:nvSpPr>
        <p:spPr>
          <a:xfrm>
            <a:off x="7957675"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so</a:t>
            </a:r>
            <a:endParaRPr b="1" baseline="-25000" sz="2400">
              <a:latin typeface="Calibri"/>
              <a:ea typeface="Calibri"/>
              <a:cs typeface="Calibri"/>
              <a:sym typeface="Calibri"/>
            </a:endParaRPr>
          </a:p>
        </p:txBody>
      </p:sp>
      <p:sp>
        <p:nvSpPr>
          <p:cNvPr id="1056" name="Google Shape;1056;p65"/>
          <p:cNvSpPr/>
          <p:nvPr/>
        </p:nvSpPr>
        <p:spPr>
          <a:xfrm>
            <a:off x="9583625"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great</a:t>
            </a:r>
            <a:endParaRPr b="1" baseline="-25000" sz="2400">
              <a:latin typeface="Calibri"/>
              <a:ea typeface="Calibri"/>
              <a:cs typeface="Calibri"/>
              <a:sym typeface="Calibri"/>
            </a:endParaRPr>
          </a:p>
        </p:txBody>
      </p:sp>
      <p:cxnSp>
        <p:nvCxnSpPr>
          <p:cNvPr id="1057" name="Google Shape;1057;p65"/>
          <p:cNvCxnSpPr>
            <a:stCxn id="1054" idx="0"/>
            <a:endCxn id="1049" idx="2"/>
          </p:cNvCxnSpPr>
          <p:nvPr/>
        </p:nvCxnSpPr>
        <p:spPr>
          <a:xfrm rot="10800000">
            <a:off x="6785850"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1058" name="Google Shape;1058;p65"/>
          <p:cNvCxnSpPr>
            <a:stCxn id="1055" idx="0"/>
            <a:endCxn id="1050" idx="2"/>
          </p:cNvCxnSpPr>
          <p:nvPr/>
        </p:nvCxnSpPr>
        <p:spPr>
          <a:xfrm rot="10800000">
            <a:off x="8476675"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1059" name="Google Shape;1059;p65"/>
          <p:cNvCxnSpPr>
            <a:stCxn id="1056" idx="0"/>
            <a:endCxn id="1051" idx="2"/>
          </p:cNvCxnSpPr>
          <p:nvPr/>
        </p:nvCxnSpPr>
        <p:spPr>
          <a:xfrm rot="10800000">
            <a:off x="10102625" y="4077988"/>
            <a:ext cx="0" cy="370500"/>
          </a:xfrm>
          <a:prstGeom prst="straightConnector1">
            <a:avLst/>
          </a:prstGeom>
          <a:noFill/>
          <a:ln cap="flat" cmpd="sng" w="28575">
            <a:solidFill>
              <a:schemeClr val="dk2"/>
            </a:solidFill>
            <a:prstDash val="solid"/>
            <a:round/>
            <a:headEnd len="med" w="med" type="none"/>
            <a:tailEnd len="med" w="med" type="triangle"/>
          </a:ln>
        </p:spPr>
      </p:cxnSp>
      <p:sp>
        <p:nvSpPr>
          <p:cNvPr id="1060" name="Google Shape;1060;p65"/>
          <p:cNvSpPr/>
          <p:nvPr/>
        </p:nvSpPr>
        <p:spPr>
          <a:xfrm>
            <a:off x="6266850"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4</a:t>
            </a:r>
            <a:endParaRPr b="1" baseline="-25000" sz="2400">
              <a:latin typeface="Calibri"/>
              <a:ea typeface="Calibri"/>
              <a:cs typeface="Calibri"/>
              <a:sym typeface="Calibri"/>
            </a:endParaRPr>
          </a:p>
        </p:txBody>
      </p:sp>
      <p:sp>
        <p:nvSpPr>
          <p:cNvPr id="1061" name="Google Shape;1061;p65"/>
          <p:cNvSpPr/>
          <p:nvPr/>
        </p:nvSpPr>
        <p:spPr>
          <a:xfrm>
            <a:off x="7957675"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5</a:t>
            </a:r>
            <a:endParaRPr b="1" baseline="-25000" sz="2400">
              <a:latin typeface="Calibri"/>
              <a:ea typeface="Calibri"/>
              <a:cs typeface="Calibri"/>
              <a:sym typeface="Calibri"/>
            </a:endParaRPr>
          </a:p>
        </p:txBody>
      </p:sp>
      <p:sp>
        <p:nvSpPr>
          <p:cNvPr id="1062" name="Google Shape;1062;p65"/>
          <p:cNvSpPr/>
          <p:nvPr/>
        </p:nvSpPr>
        <p:spPr>
          <a:xfrm>
            <a:off x="9583625"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6</a:t>
            </a:r>
            <a:endParaRPr b="1" baseline="-25000" sz="2400">
              <a:latin typeface="Calibri"/>
              <a:ea typeface="Calibri"/>
              <a:cs typeface="Calibri"/>
              <a:sym typeface="Calibri"/>
            </a:endParaRPr>
          </a:p>
        </p:txBody>
      </p:sp>
      <p:cxnSp>
        <p:nvCxnSpPr>
          <p:cNvPr id="1063" name="Google Shape;1063;p65"/>
          <p:cNvCxnSpPr>
            <a:stCxn id="1049" idx="0"/>
            <a:endCxn id="1060" idx="2"/>
          </p:cNvCxnSpPr>
          <p:nvPr/>
        </p:nvCxnSpPr>
        <p:spPr>
          <a:xfrm rot="10800000">
            <a:off x="6785850"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1064" name="Google Shape;1064;p65"/>
          <p:cNvCxnSpPr>
            <a:stCxn id="1050" idx="0"/>
            <a:endCxn id="1061" idx="2"/>
          </p:cNvCxnSpPr>
          <p:nvPr/>
        </p:nvCxnSpPr>
        <p:spPr>
          <a:xfrm rot="10800000">
            <a:off x="8476675"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1065" name="Google Shape;1065;p65"/>
          <p:cNvCxnSpPr>
            <a:stCxn id="1051" idx="0"/>
            <a:endCxn id="1062" idx="2"/>
          </p:cNvCxnSpPr>
          <p:nvPr/>
        </p:nvCxnSpPr>
        <p:spPr>
          <a:xfrm rot="10800000">
            <a:off x="10102625"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1066" name="Google Shape;1066;p65"/>
          <p:cNvCxnSpPr/>
          <p:nvPr/>
        </p:nvCxnSpPr>
        <p:spPr>
          <a:xfrm>
            <a:off x="5706650" y="37627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1067" name="Google Shape;1067;p65"/>
          <p:cNvSpPr/>
          <p:nvPr/>
        </p:nvSpPr>
        <p:spPr>
          <a:xfrm>
            <a:off x="7657400" y="5787450"/>
            <a:ext cx="1748400" cy="7854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solidFill>
                  <a:schemeClr val="lt1"/>
                </a:solidFill>
                <a:latin typeface="Calibri"/>
                <a:ea typeface="Calibri"/>
                <a:cs typeface="Calibri"/>
                <a:sym typeface="Calibri"/>
              </a:rPr>
              <a:t>Important words</a:t>
            </a:r>
            <a:endParaRPr sz="2100">
              <a:solidFill>
                <a:schemeClr val="lt1"/>
              </a:solidFill>
              <a:latin typeface="Calibri"/>
              <a:ea typeface="Calibri"/>
              <a:cs typeface="Calibri"/>
              <a:sym typeface="Calibri"/>
            </a:endParaRPr>
          </a:p>
        </p:txBody>
      </p:sp>
      <p:cxnSp>
        <p:nvCxnSpPr>
          <p:cNvPr id="1068" name="Google Shape;1068;p65"/>
          <p:cNvCxnSpPr>
            <a:stCxn id="1067" idx="0"/>
            <a:endCxn id="1054" idx="2"/>
          </p:cNvCxnSpPr>
          <p:nvPr/>
        </p:nvCxnSpPr>
        <p:spPr>
          <a:xfrm rot="10800000">
            <a:off x="6785900" y="4973550"/>
            <a:ext cx="1745700" cy="813900"/>
          </a:xfrm>
          <a:prstGeom prst="straightConnector1">
            <a:avLst/>
          </a:prstGeom>
          <a:noFill/>
          <a:ln cap="flat" cmpd="sng" w="28575">
            <a:solidFill>
              <a:schemeClr val="dk2"/>
            </a:solidFill>
            <a:prstDash val="solid"/>
            <a:round/>
            <a:headEnd len="med" w="med" type="none"/>
            <a:tailEnd len="med" w="med" type="triangle"/>
          </a:ln>
        </p:spPr>
      </p:cxnSp>
      <p:cxnSp>
        <p:nvCxnSpPr>
          <p:cNvPr id="1069" name="Google Shape;1069;p65"/>
          <p:cNvCxnSpPr>
            <a:stCxn id="1067" idx="0"/>
            <a:endCxn id="1056" idx="2"/>
          </p:cNvCxnSpPr>
          <p:nvPr/>
        </p:nvCxnSpPr>
        <p:spPr>
          <a:xfrm flipH="1" rot="10800000">
            <a:off x="8531600" y="4973550"/>
            <a:ext cx="1571100" cy="813900"/>
          </a:xfrm>
          <a:prstGeom prst="straightConnector1">
            <a:avLst/>
          </a:prstGeom>
          <a:noFill/>
          <a:ln cap="flat" cmpd="sng" w="28575">
            <a:solidFill>
              <a:schemeClr val="dk2"/>
            </a:solidFill>
            <a:prstDash val="solid"/>
            <a:round/>
            <a:headEnd len="med" w="med" type="none"/>
            <a:tailEnd len="med" w="med" type="triangle"/>
          </a:ln>
        </p:spPr>
      </p:cxnSp>
      <p:sp>
        <p:nvSpPr>
          <p:cNvPr id="1070" name="Google Shape;1070;p65"/>
          <p:cNvSpPr/>
          <p:nvPr/>
        </p:nvSpPr>
        <p:spPr>
          <a:xfrm>
            <a:off x="2362125" y="5883750"/>
            <a:ext cx="1748400" cy="7854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solidFill>
                  <a:schemeClr val="lt1"/>
                </a:solidFill>
                <a:latin typeface="Calibri"/>
                <a:ea typeface="Calibri"/>
                <a:cs typeface="Calibri"/>
                <a:sym typeface="Calibri"/>
              </a:rPr>
              <a:t>Not Important</a:t>
            </a:r>
            <a:endParaRPr sz="2100">
              <a:solidFill>
                <a:schemeClr val="lt1"/>
              </a:solidFill>
              <a:latin typeface="Calibri"/>
              <a:ea typeface="Calibri"/>
              <a:cs typeface="Calibri"/>
              <a:sym typeface="Calibri"/>
            </a:endParaRPr>
          </a:p>
        </p:txBody>
      </p:sp>
      <p:cxnSp>
        <p:nvCxnSpPr>
          <p:cNvPr id="1071" name="Google Shape;1071;p65"/>
          <p:cNvCxnSpPr>
            <a:stCxn id="1070" idx="0"/>
            <a:endCxn id="1037" idx="2"/>
          </p:cNvCxnSpPr>
          <p:nvPr/>
        </p:nvCxnSpPr>
        <p:spPr>
          <a:xfrm rot="10800000">
            <a:off x="1843125" y="4973550"/>
            <a:ext cx="1393200" cy="910200"/>
          </a:xfrm>
          <a:prstGeom prst="straightConnector1">
            <a:avLst/>
          </a:prstGeom>
          <a:noFill/>
          <a:ln cap="flat" cmpd="sng" w="28575">
            <a:solidFill>
              <a:schemeClr val="dk2"/>
            </a:solidFill>
            <a:prstDash val="solid"/>
            <a:round/>
            <a:headEnd len="med" w="med" type="none"/>
            <a:tailEnd len="med" w="med" type="triangle"/>
          </a:ln>
        </p:spPr>
      </p:cxnSp>
      <p:cxnSp>
        <p:nvCxnSpPr>
          <p:cNvPr id="1072" name="Google Shape;1072;p65"/>
          <p:cNvCxnSpPr>
            <a:stCxn id="1070" idx="0"/>
            <a:endCxn id="1039" idx="2"/>
          </p:cNvCxnSpPr>
          <p:nvPr/>
        </p:nvCxnSpPr>
        <p:spPr>
          <a:xfrm flipH="1" rot="10800000">
            <a:off x="3236325" y="4973550"/>
            <a:ext cx="1923600" cy="910200"/>
          </a:xfrm>
          <a:prstGeom prst="straightConnector1">
            <a:avLst/>
          </a:prstGeom>
          <a:noFill/>
          <a:ln cap="flat" cmpd="sng" w="28575">
            <a:solidFill>
              <a:schemeClr val="dk2"/>
            </a:solidFill>
            <a:prstDash val="solid"/>
            <a:round/>
            <a:headEnd len="med" w="med" type="none"/>
            <a:tailEnd len="med" w="med" type="triangle"/>
          </a:ln>
        </p:spPr>
      </p:cxnSp>
      <p:cxnSp>
        <p:nvCxnSpPr>
          <p:cNvPr id="1073" name="Google Shape;1073;p65"/>
          <p:cNvCxnSpPr/>
          <p:nvPr/>
        </p:nvCxnSpPr>
        <p:spPr>
          <a:xfrm flipH="1" rot="10800000">
            <a:off x="1290250" y="2178675"/>
            <a:ext cx="9303000" cy="9300"/>
          </a:xfrm>
          <a:prstGeom prst="straightConnector1">
            <a:avLst/>
          </a:prstGeom>
          <a:noFill/>
          <a:ln cap="flat" cmpd="sng" w="9525">
            <a:solidFill>
              <a:schemeClr val="dk2"/>
            </a:solidFill>
            <a:prstDash val="solid"/>
            <a:round/>
            <a:headEnd len="med" w="med" type="none"/>
            <a:tailEnd len="med" w="med" type="none"/>
          </a:ln>
        </p:spPr>
      </p:cxnSp>
      <p:sp>
        <p:nvSpPr>
          <p:cNvPr id="1074" name="Google Shape;1074;p65"/>
          <p:cNvSpPr/>
          <p:nvPr/>
        </p:nvSpPr>
        <p:spPr>
          <a:xfrm>
            <a:off x="1514650" y="2025975"/>
            <a:ext cx="645000" cy="162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5"/>
          <p:cNvSpPr/>
          <p:nvPr/>
        </p:nvSpPr>
        <p:spPr>
          <a:xfrm>
            <a:off x="3125600" y="1935375"/>
            <a:ext cx="645000" cy="2526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5"/>
          <p:cNvSpPr/>
          <p:nvPr/>
        </p:nvSpPr>
        <p:spPr>
          <a:xfrm>
            <a:off x="4837400" y="2025975"/>
            <a:ext cx="645000" cy="162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5"/>
          <p:cNvSpPr/>
          <p:nvPr/>
        </p:nvSpPr>
        <p:spPr>
          <a:xfrm>
            <a:off x="6463350" y="1224802"/>
            <a:ext cx="645000" cy="963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5"/>
          <p:cNvSpPr/>
          <p:nvPr/>
        </p:nvSpPr>
        <p:spPr>
          <a:xfrm>
            <a:off x="8160150" y="2025975"/>
            <a:ext cx="645000" cy="162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a:off x="9677625" y="1093927"/>
            <a:ext cx="645000" cy="10941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5"/>
          <p:cNvSpPr txBox="1"/>
          <p:nvPr/>
        </p:nvSpPr>
        <p:spPr>
          <a:xfrm>
            <a:off x="10677350" y="1290250"/>
            <a:ext cx="133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800">
                <a:latin typeface="Calibri"/>
                <a:ea typeface="Calibri"/>
                <a:cs typeface="Calibri"/>
                <a:sym typeface="Calibri"/>
              </a:rPr>
              <a:t>Attention</a:t>
            </a:r>
            <a:endParaRPr sz="1800">
              <a:latin typeface="Calibri"/>
              <a:ea typeface="Calibri"/>
              <a:cs typeface="Calibri"/>
              <a:sym typeface="Calibri"/>
            </a:endParaRPr>
          </a:p>
          <a:p>
            <a:pPr indent="0" lvl="0" marL="0" rtl="0" algn="l">
              <a:spcBef>
                <a:spcPts val="0"/>
              </a:spcBef>
              <a:spcAft>
                <a:spcPts val="0"/>
              </a:spcAft>
              <a:buNone/>
            </a:pPr>
            <a:r>
              <a:rPr lang="en-IE" sz="1800">
                <a:latin typeface="Calibri"/>
                <a:ea typeface="Calibri"/>
                <a:cs typeface="Calibri"/>
                <a:sym typeface="Calibri"/>
              </a:rPr>
              <a:t>Distribution</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par>
                                <p:cTn fill="hold" nodeType="with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par>
                                <p:cTn fill="hold" nodeType="with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par>
                                <p:cTn fill="hold" nodeType="with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par>
                                <p:cTn fill="hold" nodeType="with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par>
                                <p:cTn fill="hold" nodeType="with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par>
                                <p:cTn fill="hold" nodeType="with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par>
                                <p:cTn fill="hold" nodeType="with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par>
                                <p:cTn fill="hold" nodeType="with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1000"/>
                                        <p:tgtEl>
                                          <p:spTgt spid="1077"/>
                                        </p:tgtEl>
                                      </p:cBhvr>
                                    </p:animEffect>
                                  </p:childTnLst>
                                </p:cTn>
                              </p:par>
                              <p:par>
                                <p:cTn fill="hold" nodeType="with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1000"/>
                                        <p:tgtEl>
                                          <p:spTgt spid="1078"/>
                                        </p:tgtEl>
                                      </p:cBhvr>
                                    </p:animEffect>
                                  </p:childTnLst>
                                </p:cTn>
                              </p:par>
                              <p:par>
                                <p:cTn fill="hold" nodeType="with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par>
                                <p:cTn fill="hold" nodeType="with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6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Embed, encode, attend, predict</a:t>
            </a:r>
            <a:endParaRPr/>
          </a:p>
        </p:txBody>
      </p:sp>
      <p:sp>
        <p:nvSpPr>
          <p:cNvPr id="1087" name="Google Shape;1087;p66"/>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1088" name="Google Shape;1088;p66"/>
          <p:cNvSpPr/>
          <p:nvPr/>
        </p:nvSpPr>
        <p:spPr>
          <a:xfrm>
            <a:off x="1032400" y="2058638"/>
            <a:ext cx="1038000" cy="525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latin typeface="Calibri"/>
                <a:ea typeface="Calibri"/>
                <a:cs typeface="Calibri"/>
                <a:sym typeface="Calibri"/>
              </a:rPr>
              <a:t>Embedding</a:t>
            </a:r>
            <a:endParaRPr b="1" sz="1300">
              <a:latin typeface="Calibri"/>
              <a:ea typeface="Calibri"/>
              <a:cs typeface="Calibri"/>
              <a:sym typeface="Calibri"/>
            </a:endParaRPr>
          </a:p>
        </p:txBody>
      </p:sp>
      <p:sp>
        <p:nvSpPr>
          <p:cNvPr id="1089" name="Google Shape;1089;p66"/>
          <p:cNvSpPr/>
          <p:nvPr/>
        </p:nvSpPr>
        <p:spPr>
          <a:xfrm>
            <a:off x="1032400" y="2872050"/>
            <a:ext cx="1038000" cy="525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Embedding</a:t>
            </a:r>
            <a:endParaRPr b="1" baseline="-25000" sz="2400">
              <a:latin typeface="Calibri"/>
              <a:ea typeface="Calibri"/>
              <a:cs typeface="Calibri"/>
              <a:sym typeface="Calibri"/>
            </a:endParaRPr>
          </a:p>
        </p:txBody>
      </p:sp>
      <p:sp>
        <p:nvSpPr>
          <p:cNvPr id="1090" name="Google Shape;1090;p66"/>
          <p:cNvSpPr/>
          <p:nvPr/>
        </p:nvSpPr>
        <p:spPr>
          <a:xfrm>
            <a:off x="1032400" y="3706738"/>
            <a:ext cx="1038000" cy="525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Embedding</a:t>
            </a:r>
            <a:endParaRPr b="1" baseline="-25000" sz="2400">
              <a:latin typeface="Calibri"/>
              <a:ea typeface="Calibri"/>
              <a:cs typeface="Calibri"/>
              <a:sym typeface="Calibri"/>
            </a:endParaRPr>
          </a:p>
        </p:txBody>
      </p:sp>
      <p:sp>
        <p:nvSpPr>
          <p:cNvPr id="1091" name="Google Shape;1091;p66"/>
          <p:cNvSpPr/>
          <p:nvPr/>
        </p:nvSpPr>
        <p:spPr>
          <a:xfrm>
            <a:off x="3559200" y="2058638"/>
            <a:ext cx="1038000" cy="525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RNN</a:t>
            </a:r>
            <a:endParaRPr b="1" sz="2400">
              <a:latin typeface="Calibri"/>
              <a:ea typeface="Calibri"/>
              <a:cs typeface="Calibri"/>
              <a:sym typeface="Calibri"/>
            </a:endParaRPr>
          </a:p>
        </p:txBody>
      </p:sp>
      <p:sp>
        <p:nvSpPr>
          <p:cNvPr id="1092" name="Google Shape;1092;p66"/>
          <p:cNvSpPr/>
          <p:nvPr/>
        </p:nvSpPr>
        <p:spPr>
          <a:xfrm>
            <a:off x="3559200" y="2872050"/>
            <a:ext cx="1038000" cy="525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RNN</a:t>
            </a:r>
            <a:endParaRPr b="1" baseline="-25000" sz="2400">
              <a:latin typeface="Calibri"/>
              <a:ea typeface="Calibri"/>
              <a:cs typeface="Calibri"/>
              <a:sym typeface="Calibri"/>
            </a:endParaRPr>
          </a:p>
        </p:txBody>
      </p:sp>
      <p:sp>
        <p:nvSpPr>
          <p:cNvPr id="1093" name="Google Shape;1093;p66"/>
          <p:cNvSpPr/>
          <p:nvPr/>
        </p:nvSpPr>
        <p:spPr>
          <a:xfrm>
            <a:off x="3559200" y="3706738"/>
            <a:ext cx="1038000" cy="525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RNN</a:t>
            </a:r>
            <a:endParaRPr b="1" baseline="-25000" sz="2400">
              <a:latin typeface="Calibri"/>
              <a:ea typeface="Calibri"/>
              <a:cs typeface="Calibri"/>
              <a:sym typeface="Calibri"/>
            </a:endParaRPr>
          </a:p>
        </p:txBody>
      </p:sp>
      <p:cxnSp>
        <p:nvCxnSpPr>
          <p:cNvPr id="1094" name="Google Shape;1094;p66"/>
          <p:cNvCxnSpPr>
            <a:stCxn id="1088" idx="3"/>
            <a:endCxn id="1091" idx="1"/>
          </p:cNvCxnSpPr>
          <p:nvPr/>
        </p:nvCxnSpPr>
        <p:spPr>
          <a:xfrm>
            <a:off x="2070400" y="2321138"/>
            <a:ext cx="1488900" cy="0"/>
          </a:xfrm>
          <a:prstGeom prst="straightConnector1">
            <a:avLst/>
          </a:prstGeom>
          <a:noFill/>
          <a:ln cap="flat" cmpd="sng" w="28575">
            <a:solidFill>
              <a:schemeClr val="dk2"/>
            </a:solidFill>
            <a:prstDash val="solid"/>
            <a:round/>
            <a:headEnd len="med" w="med" type="none"/>
            <a:tailEnd len="med" w="med" type="triangle"/>
          </a:ln>
        </p:spPr>
      </p:cxnSp>
      <p:cxnSp>
        <p:nvCxnSpPr>
          <p:cNvPr id="1095" name="Google Shape;1095;p66"/>
          <p:cNvCxnSpPr>
            <a:stCxn id="1089" idx="3"/>
            <a:endCxn id="1092" idx="1"/>
          </p:cNvCxnSpPr>
          <p:nvPr/>
        </p:nvCxnSpPr>
        <p:spPr>
          <a:xfrm>
            <a:off x="2070400" y="3134550"/>
            <a:ext cx="1488900" cy="0"/>
          </a:xfrm>
          <a:prstGeom prst="straightConnector1">
            <a:avLst/>
          </a:prstGeom>
          <a:noFill/>
          <a:ln cap="flat" cmpd="sng" w="28575">
            <a:solidFill>
              <a:schemeClr val="dk2"/>
            </a:solidFill>
            <a:prstDash val="solid"/>
            <a:round/>
            <a:headEnd len="med" w="med" type="none"/>
            <a:tailEnd len="med" w="med" type="triangle"/>
          </a:ln>
        </p:spPr>
      </p:cxnSp>
      <p:cxnSp>
        <p:nvCxnSpPr>
          <p:cNvPr id="1096" name="Google Shape;1096;p66"/>
          <p:cNvCxnSpPr>
            <a:stCxn id="1090" idx="3"/>
            <a:endCxn id="1093" idx="1"/>
          </p:cNvCxnSpPr>
          <p:nvPr/>
        </p:nvCxnSpPr>
        <p:spPr>
          <a:xfrm>
            <a:off x="2070400" y="3969238"/>
            <a:ext cx="1488900" cy="0"/>
          </a:xfrm>
          <a:prstGeom prst="straightConnector1">
            <a:avLst/>
          </a:prstGeom>
          <a:noFill/>
          <a:ln cap="flat" cmpd="sng" w="28575">
            <a:solidFill>
              <a:schemeClr val="dk2"/>
            </a:solidFill>
            <a:prstDash val="solid"/>
            <a:round/>
            <a:headEnd len="med" w="med" type="none"/>
            <a:tailEnd len="med" w="med" type="triangle"/>
          </a:ln>
        </p:spPr>
      </p:cxnSp>
      <p:cxnSp>
        <p:nvCxnSpPr>
          <p:cNvPr id="1097" name="Google Shape;1097;p66"/>
          <p:cNvCxnSpPr>
            <a:stCxn id="1091" idx="2"/>
            <a:endCxn id="1092" idx="0"/>
          </p:cNvCxnSpPr>
          <p:nvPr/>
        </p:nvCxnSpPr>
        <p:spPr>
          <a:xfrm>
            <a:off x="4078200" y="2583638"/>
            <a:ext cx="0" cy="288300"/>
          </a:xfrm>
          <a:prstGeom prst="straightConnector1">
            <a:avLst/>
          </a:prstGeom>
          <a:noFill/>
          <a:ln cap="flat" cmpd="sng" w="28575">
            <a:solidFill>
              <a:schemeClr val="dk2"/>
            </a:solidFill>
            <a:prstDash val="solid"/>
            <a:round/>
            <a:headEnd len="med" w="med" type="none"/>
            <a:tailEnd len="med" w="med" type="triangle"/>
          </a:ln>
        </p:spPr>
      </p:cxnSp>
      <p:cxnSp>
        <p:nvCxnSpPr>
          <p:cNvPr id="1098" name="Google Shape;1098;p66"/>
          <p:cNvCxnSpPr>
            <a:stCxn id="1092" idx="2"/>
            <a:endCxn id="1093" idx="0"/>
          </p:cNvCxnSpPr>
          <p:nvPr/>
        </p:nvCxnSpPr>
        <p:spPr>
          <a:xfrm>
            <a:off x="4078200" y="3397050"/>
            <a:ext cx="0" cy="309600"/>
          </a:xfrm>
          <a:prstGeom prst="straightConnector1">
            <a:avLst/>
          </a:prstGeom>
          <a:noFill/>
          <a:ln cap="flat" cmpd="sng" w="28575">
            <a:solidFill>
              <a:schemeClr val="dk2"/>
            </a:solidFill>
            <a:prstDash val="solid"/>
            <a:round/>
            <a:headEnd len="med" w="med" type="none"/>
            <a:tailEnd len="med" w="med" type="triangle"/>
          </a:ln>
        </p:spPr>
      </p:cxnSp>
      <p:sp>
        <p:nvSpPr>
          <p:cNvPr id="1099" name="Google Shape;1099;p66"/>
          <p:cNvSpPr/>
          <p:nvPr/>
        </p:nvSpPr>
        <p:spPr>
          <a:xfrm>
            <a:off x="2439775" y="4562750"/>
            <a:ext cx="1488900" cy="27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Fully-Connected</a:t>
            </a:r>
            <a:endParaRPr b="1" baseline="-25000" sz="2400">
              <a:latin typeface="Calibri"/>
              <a:ea typeface="Calibri"/>
              <a:cs typeface="Calibri"/>
              <a:sym typeface="Calibri"/>
            </a:endParaRPr>
          </a:p>
        </p:txBody>
      </p:sp>
      <p:sp>
        <p:nvSpPr>
          <p:cNvPr id="1100" name="Google Shape;1100;p66"/>
          <p:cNvSpPr/>
          <p:nvPr/>
        </p:nvSpPr>
        <p:spPr>
          <a:xfrm>
            <a:off x="4816550" y="4825250"/>
            <a:ext cx="1488900" cy="525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Softmax</a:t>
            </a:r>
            <a:endParaRPr b="1" baseline="-25000" sz="2400">
              <a:latin typeface="Calibri"/>
              <a:ea typeface="Calibri"/>
              <a:cs typeface="Calibri"/>
              <a:sym typeface="Calibri"/>
            </a:endParaRPr>
          </a:p>
        </p:txBody>
      </p:sp>
      <p:sp>
        <p:nvSpPr>
          <p:cNvPr id="1101" name="Google Shape;1101;p66"/>
          <p:cNvSpPr/>
          <p:nvPr/>
        </p:nvSpPr>
        <p:spPr>
          <a:xfrm>
            <a:off x="5400800" y="2974350"/>
            <a:ext cx="320400" cy="320400"/>
          </a:xfrm>
          <a:prstGeom prst="flowChartSummingJunction">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6"/>
          <p:cNvSpPr/>
          <p:nvPr/>
        </p:nvSpPr>
        <p:spPr>
          <a:xfrm>
            <a:off x="2439775" y="4993075"/>
            <a:ext cx="1488900" cy="27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Fully-Connected</a:t>
            </a:r>
            <a:endParaRPr b="1" baseline="-25000" sz="2400">
              <a:latin typeface="Calibri"/>
              <a:ea typeface="Calibri"/>
              <a:cs typeface="Calibri"/>
              <a:sym typeface="Calibri"/>
            </a:endParaRPr>
          </a:p>
        </p:txBody>
      </p:sp>
      <p:sp>
        <p:nvSpPr>
          <p:cNvPr id="1103" name="Google Shape;1103;p66"/>
          <p:cNvSpPr/>
          <p:nvPr/>
        </p:nvSpPr>
        <p:spPr>
          <a:xfrm>
            <a:off x="2439775" y="5423400"/>
            <a:ext cx="1488900" cy="27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Fully-Connected</a:t>
            </a:r>
            <a:endParaRPr b="1" baseline="-25000" sz="2400">
              <a:latin typeface="Calibri"/>
              <a:ea typeface="Calibri"/>
              <a:cs typeface="Calibri"/>
              <a:sym typeface="Calibri"/>
            </a:endParaRPr>
          </a:p>
        </p:txBody>
      </p:sp>
      <p:sp>
        <p:nvSpPr>
          <p:cNvPr id="1104" name="Google Shape;1104;p66"/>
          <p:cNvSpPr/>
          <p:nvPr/>
        </p:nvSpPr>
        <p:spPr>
          <a:xfrm>
            <a:off x="6727900" y="2601150"/>
            <a:ext cx="2779500" cy="1066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Multilayer Perceptron</a:t>
            </a:r>
            <a:endParaRPr b="1" sz="2400">
              <a:latin typeface="Calibri"/>
              <a:ea typeface="Calibri"/>
              <a:cs typeface="Calibri"/>
              <a:sym typeface="Calibri"/>
            </a:endParaRPr>
          </a:p>
        </p:txBody>
      </p:sp>
      <p:sp>
        <p:nvSpPr>
          <p:cNvPr id="1105" name="Google Shape;1105;p66"/>
          <p:cNvSpPr txBox="1"/>
          <p:nvPr/>
        </p:nvSpPr>
        <p:spPr>
          <a:xfrm>
            <a:off x="10353225" y="2904450"/>
            <a:ext cx="14889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Prediction</a:t>
            </a:r>
            <a:endParaRPr sz="1800">
              <a:latin typeface="Calibri"/>
              <a:ea typeface="Calibri"/>
              <a:cs typeface="Calibri"/>
              <a:sym typeface="Calibri"/>
            </a:endParaRPr>
          </a:p>
        </p:txBody>
      </p:sp>
      <p:cxnSp>
        <p:nvCxnSpPr>
          <p:cNvPr id="1106" name="Google Shape;1106;p66"/>
          <p:cNvCxnSpPr>
            <a:stCxn id="1088" idx="1"/>
            <a:endCxn id="1099" idx="1"/>
          </p:cNvCxnSpPr>
          <p:nvPr/>
        </p:nvCxnSpPr>
        <p:spPr>
          <a:xfrm>
            <a:off x="1032400" y="2321138"/>
            <a:ext cx="1407300" cy="2380500"/>
          </a:xfrm>
          <a:prstGeom prst="curvedConnector3">
            <a:avLst>
              <a:gd fmla="val -40825" name="adj1"/>
            </a:avLst>
          </a:prstGeom>
          <a:noFill/>
          <a:ln cap="flat" cmpd="sng" w="28575">
            <a:solidFill>
              <a:schemeClr val="dk2"/>
            </a:solidFill>
            <a:prstDash val="solid"/>
            <a:round/>
            <a:headEnd len="med" w="med" type="none"/>
            <a:tailEnd len="med" w="med" type="none"/>
          </a:ln>
        </p:spPr>
      </p:cxnSp>
      <p:cxnSp>
        <p:nvCxnSpPr>
          <p:cNvPr id="1107" name="Google Shape;1107;p66"/>
          <p:cNvCxnSpPr>
            <a:stCxn id="1089" idx="1"/>
            <a:endCxn id="1102" idx="1"/>
          </p:cNvCxnSpPr>
          <p:nvPr/>
        </p:nvCxnSpPr>
        <p:spPr>
          <a:xfrm>
            <a:off x="1032400" y="3134550"/>
            <a:ext cx="1407300" cy="1997400"/>
          </a:xfrm>
          <a:prstGeom prst="curvedConnector3">
            <a:avLst>
              <a:gd fmla="val -39379" name="adj1"/>
            </a:avLst>
          </a:prstGeom>
          <a:noFill/>
          <a:ln cap="flat" cmpd="sng" w="28575">
            <a:solidFill>
              <a:schemeClr val="dk2"/>
            </a:solidFill>
            <a:prstDash val="solid"/>
            <a:round/>
            <a:headEnd len="med" w="med" type="none"/>
            <a:tailEnd len="med" w="med" type="none"/>
          </a:ln>
        </p:spPr>
      </p:cxnSp>
      <p:cxnSp>
        <p:nvCxnSpPr>
          <p:cNvPr id="1108" name="Google Shape;1108;p66"/>
          <p:cNvCxnSpPr>
            <a:stCxn id="1090" idx="1"/>
            <a:endCxn id="1103" idx="1"/>
          </p:cNvCxnSpPr>
          <p:nvPr/>
        </p:nvCxnSpPr>
        <p:spPr>
          <a:xfrm>
            <a:off x="1032400" y="3969238"/>
            <a:ext cx="1407300" cy="1593000"/>
          </a:xfrm>
          <a:prstGeom prst="curvedConnector3">
            <a:avLst>
              <a:gd fmla="val -38656" name="adj1"/>
            </a:avLst>
          </a:prstGeom>
          <a:noFill/>
          <a:ln cap="flat" cmpd="sng" w="28575">
            <a:solidFill>
              <a:schemeClr val="dk2"/>
            </a:solidFill>
            <a:prstDash val="solid"/>
            <a:round/>
            <a:headEnd len="med" w="med" type="none"/>
            <a:tailEnd len="med" w="med" type="none"/>
          </a:ln>
        </p:spPr>
      </p:cxnSp>
      <p:cxnSp>
        <p:nvCxnSpPr>
          <p:cNvPr id="1109" name="Google Shape;1109;p66"/>
          <p:cNvCxnSpPr>
            <a:stCxn id="1099" idx="3"/>
            <a:endCxn id="1100" idx="1"/>
          </p:cNvCxnSpPr>
          <p:nvPr/>
        </p:nvCxnSpPr>
        <p:spPr>
          <a:xfrm>
            <a:off x="3928675" y="4701650"/>
            <a:ext cx="888000" cy="386100"/>
          </a:xfrm>
          <a:prstGeom prst="straightConnector1">
            <a:avLst/>
          </a:prstGeom>
          <a:noFill/>
          <a:ln cap="flat" cmpd="sng" w="28575">
            <a:solidFill>
              <a:schemeClr val="dk2"/>
            </a:solidFill>
            <a:prstDash val="solid"/>
            <a:round/>
            <a:headEnd len="med" w="med" type="none"/>
            <a:tailEnd len="med" w="med" type="triangle"/>
          </a:ln>
        </p:spPr>
      </p:cxnSp>
      <p:cxnSp>
        <p:nvCxnSpPr>
          <p:cNvPr id="1110" name="Google Shape;1110;p66"/>
          <p:cNvCxnSpPr>
            <a:stCxn id="1102" idx="3"/>
            <a:endCxn id="1100" idx="1"/>
          </p:cNvCxnSpPr>
          <p:nvPr/>
        </p:nvCxnSpPr>
        <p:spPr>
          <a:xfrm flipH="1" rot="10800000">
            <a:off x="3928675" y="5087875"/>
            <a:ext cx="888000" cy="44100"/>
          </a:xfrm>
          <a:prstGeom prst="straightConnector1">
            <a:avLst/>
          </a:prstGeom>
          <a:noFill/>
          <a:ln cap="flat" cmpd="sng" w="28575">
            <a:solidFill>
              <a:schemeClr val="dk2"/>
            </a:solidFill>
            <a:prstDash val="solid"/>
            <a:round/>
            <a:headEnd len="med" w="med" type="none"/>
            <a:tailEnd len="med" w="med" type="triangle"/>
          </a:ln>
        </p:spPr>
      </p:cxnSp>
      <p:cxnSp>
        <p:nvCxnSpPr>
          <p:cNvPr id="1111" name="Google Shape;1111;p66"/>
          <p:cNvCxnSpPr>
            <a:stCxn id="1103" idx="3"/>
            <a:endCxn id="1100" idx="1"/>
          </p:cNvCxnSpPr>
          <p:nvPr/>
        </p:nvCxnSpPr>
        <p:spPr>
          <a:xfrm flipH="1" rot="10800000">
            <a:off x="3928675" y="5087700"/>
            <a:ext cx="888000" cy="474600"/>
          </a:xfrm>
          <a:prstGeom prst="straightConnector1">
            <a:avLst/>
          </a:prstGeom>
          <a:noFill/>
          <a:ln cap="flat" cmpd="sng" w="28575">
            <a:solidFill>
              <a:schemeClr val="dk2"/>
            </a:solidFill>
            <a:prstDash val="solid"/>
            <a:round/>
            <a:headEnd len="med" w="med" type="none"/>
            <a:tailEnd len="med" w="med" type="triangle"/>
          </a:ln>
        </p:spPr>
      </p:cxnSp>
      <p:cxnSp>
        <p:nvCxnSpPr>
          <p:cNvPr id="1112" name="Google Shape;1112;p66"/>
          <p:cNvCxnSpPr>
            <a:stCxn id="1100" idx="0"/>
            <a:endCxn id="1101" idx="4"/>
          </p:cNvCxnSpPr>
          <p:nvPr/>
        </p:nvCxnSpPr>
        <p:spPr>
          <a:xfrm rot="10800000">
            <a:off x="5561000" y="3294650"/>
            <a:ext cx="0" cy="1530600"/>
          </a:xfrm>
          <a:prstGeom prst="straightConnector1">
            <a:avLst/>
          </a:prstGeom>
          <a:noFill/>
          <a:ln cap="flat" cmpd="sng" w="28575">
            <a:solidFill>
              <a:schemeClr val="dk2"/>
            </a:solidFill>
            <a:prstDash val="solid"/>
            <a:round/>
            <a:headEnd len="med" w="med" type="none"/>
            <a:tailEnd len="med" w="med" type="triangle"/>
          </a:ln>
        </p:spPr>
      </p:cxnSp>
      <p:cxnSp>
        <p:nvCxnSpPr>
          <p:cNvPr id="1113" name="Google Shape;1113;p66"/>
          <p:cNvCxnSpPr>
            <a:stCxn id="1093" idx="3"/>
            <a:endCxn id="1101" idx="3"/>
          </p:cNvCxnSpPr>
          <p:nvPr/>
        </p:nvCxnSpPr>
        <p:spPr>
          <a:xfrm flipH="1" rot="10800000">
            <a:off x="4597200" y="3247738"/>
            <a:ext cx="850500" cy="721500"/>
          </a:xfrm>
          <a:prstGeom prst="straightConnector1">
            <a:avLst/>
          </a:prstGeom>
          <a:noFill/>
          <a:ln cap="flat" cmpd="sng" w="28575">
            <a:solidFill>
              <a:schemeClr val="dk2"/>
            </a:solidFill>
            <a:prstDash val="solid"/>
            <a:round/>
            <a:headEnd len="med" w="med" type="none"/>
            <a:tailEnd len="med" w="med" type="triangle"/>
          </a:ln>
        </p:spPr>
      </p:cxnSp>
      <p:cxnSp>
        <p:nvCxnSpPr>
          <p:cNvPr id="1114" name="Google Shape;1114;p66"/>
          <p:cNvCxnSpPr>
            <a:stCxn id="1092" idx="3"/>
            <a:endCxn id="1101" idx="2"/>
          </p:cNvCxnSpPr>
          <p:nvPr/>
        </p:nvCxnSpPr>
        <p:spPr>
          <a:xfrm>
            <a:off x="4597200" y="3134550"/>
            <a:ext cx="803700" cy="0"/>
          </a:xfrm>
          <a:prstGeom prst="straightConnector1">
            <a:avLst/>
          </a:prstGeom>
          <a:noFill/>
          <a:ln cap="flat" cmpd="sng" w="28575">
            <a:solidFill>
              <a:schemeClr val="dk2"/>
            </a:solidFill>
            <a:prstDash val="solid"/>
            <a:round/>
            <a:headEnd len="med" w="med" type="none"/>
            <a:tailEnd len="med" w="med" type="triangle"/>
          </a:ln>
        </p:spPr>
      </p:cxnSp>
      <p:cxnSp>
        <p:nvCxnSpPr>
          <p:cNvPr id="1115" name="Google Shape;1115;p66"/>
          <p:cNvCxnSpPr>
            <a:stCxn id="1091" idx="3"/>
            <a:endCxn id="1101" idx="1"/>
          </p:cNvCxnSpPr>
          <p:nvPr/>
        </p:nvCxnSpPr>
        <p:spPr>
          <a:xfrm>
            <a:off x="4597200" y="2321138"/>
            <a:ext cx="850500" cy="700200"/>
          </a:xfrm>
          <a:prstGeom prst="straightConnector1">
            <a:avLst/>
          </a:prstGeom>
          <a:noFill/>
          <a:ln cap="flat" cmpd="sng" w="28575">
            <a:solidFill>
              <a:schemeClr val="dk2"/>
            </a:solidFill>
            <a:prstDash val="solid"/>
            <a:round/>
            <a:headEnd len="med" w="med" type="none"/>
            <a:tailEnd len="med" w="med" type="triangle"/>
          </a:ln>
        </p:spPr>
      </p:cxnSp>
      <p:cxnSp>
        <p:nvCxnSpPr>
          <p:cNvPr id="1116" name="Google Shape;1116;p66"/>
          <p:cNvCxnSpPr>
            <a:stCxn id="1101" idx="6"/>
            <a:endCxn id="1104" idx="1"/>
          </p:cNvCxnSpPr>
          <p:nvPr/>
        </p:nvCxnSpPr>
        <p:spPr>
          <a:xfrm>
            <a:off x="5721200" y="3134550"/>
            <a:ext cx="1006800" cy="0"/>
          </a:xfrm>
          <a:prstGeom prst="straightConnector1">
            <a:avLst/>
          </a:prstGeom>
          <a:noFill/>
          <a:ln cap="flat" cmpd="sng" w="28575">
            <a:solidFill>
              <a:schemeClr val="dk2"/>
            </a:solidFill>
            <a:prstDash val="solid"/>
            <a:round/>
            <a:headEnd len="med" w="med" type="none"/>
            <a:tailEnd len="med" w="med" type="triangle"/>
          </a:ln>
        </p:spPr>
      </p:cxnSp>
      <p:cxnSp>
        <p:nvCxnSpPr>
          <p:cNvPr id="1117" name="Google Shape;1117;p66"/>
          <p:cNvCxnSpPr>
            <a:stCxn id="1104" idx="3"/>
            <a:endCxn id="1105" idx="1"/>
          </p:cNvCxnSpPr>
          <p:nvPr/>
        </p:nvCxnSpPr>
        <p:spPr>
          <a:xfrm>
            <a:off x="9507400" y="3134550"/>
            <a:ext cx="8457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6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Self-attention</a:t>
            </a:r>
            <a:endParaRPr/>
          </a:p>
        </p:txBody>
      </p:sp>
      <p:sp>
        <p:nvSpPr>
          <p:cNvPr id="1124" name="Google Shape;1124;p67"/>
          <p:cNvSpPr/>
          <p:nvPr/>
        </p:nvSpPr>
        <p:spPr>
          <a:xfrm>
            <a:off x="6943525"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1125" name="Google Shape;1125;p67"/>
          <p:cNvSpPr/>
          <p:nvPr/>
        </p:nvSpPr>
        <p:spPr>
          <a:xfrm>
            <a:off x="863435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1126" name="Google Shape;1126;p67"/>
          <p:cNvSpPr/>
          <p:nvPr/>
        </p:nvSpPr>
        <p:spPr>
          <a:xfrm>
            <a:off x="1026030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3</a:t>
            </a:r>
            <a:endParaRPr baseline="-25000"/>
          </a:p>
        </p:txBody>
      </p:sp>
      <p:sp>
        <p:nvSpPr>
          <p:cNvPr id="1127" name="Google Shape;1127;p67"/>
          <p:cNvSpPr/>
          <p:nvPr/>
        </p:nvSpPr>
        <p:spPr>
          <a:xfrm>
            <a:off x="6971275"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1128" name="Google Shape;1128;p67"/>
          <p:cNvSpPr/>
          <p:nvPr/>
        </p:nvSpPr>
        <p:spPr>
          <a:xfrm>
            <a:off x="866210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1129" name="Google Shape;1129;p67"/>
          <p:cNvSpPr/>
          <p:nvPr/>
        </p:nvSpPr>
        <p:spPr>
          <a:xfrm>
            <a:off x="1028805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1130" name="Google Shape;1130;p67"/>
          <p:cNvCxnSpPr>
            <a:stCxn id="1124" idx="0"/>
            <a:endCxn id="1127" idx="2"/>
          </p:cNvCxnSpPr>
          <p:nvPr/>
        </p:nvCxnSpPr>
        <p:spPr>
          <a:xfrm rot="10800000">
            <a:off x="7490275"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1131" name="Google Shape;1131;p67"/>
          <p:cNvCxnSpPr>
            <a:stCxn id="1125" idx="0"/>
            <a:endCxn id="1128" idx="2"/>
          </p:cNvCxnSpPr>
          <p:nvPr/>
        </p:nvCxnSpPr>
        <p:spPr>
          <a:xfrm rot="10800000">
            <a:off x="9181100"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1132" name="Google Shape;1132;p67"/>
          <p:cNvCxnSpPr>
            <a:stCxn id="1126" idx="0"/>
            <a:endCxn id="1129" idx="2"/>
          </p:cNvCxnSpPr>
          <p:nvPr/>
        </p:nvCxnSpPr>
        <p:spPr>
          <a:xfrm rot="10800000">
            <a:off x="10807050" y="4178338"/>
            <a:ext cx="0" cy="374700"/>
          </a:xfrm>
          <a:prstGeom prst="straightConnector1">
            <a:avLst/>
          </a:prstGeom>
          <a:noFill/>
          <a:ln cap="flat" cmpd="sng" w="28575">
            <a:solidFill>
              <a:schemeClr val="dk2"/>
            </a:solidFill>
            <a:prstDash val="solid"/>
            <a:round/>
            <a:headEnd len="med" w="med" type="none"/>
            <a:tailEnd len="med" w="med" type="triangle"/>
          </a:ln>
        </p:spPr>
      </p:cxnSp>
      <p:sp>
        <p:nvSpPr>
          <p:cNvPr id="1133" name="Google Shape;1133;p67"/>
          <p:cNvSpPr/>
          <p:nvPr/>
        </p:nvSpPr>
        <p:spPr>
          <a:xfrm>
            <a:off x="6971275" y="29681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1134" name="Google Shape;1134;p67"/>
          <p:cNvSpPr/>
          <p:nvPr/>
        </p:nvSpPr>
        <p:spPr>
          <a:xfrm>
            <a:off x="6971275" y="22830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cxnSp>
        <p:nvCxnSpPr>
          <p:cNvPr id="1135" name="Google Shape;1135;p67"/>
          <p:cNvCxnSpPr>
            <a:stCxn id="1124" idx="0"/>
            <a:endCxn id="1133" idx="1"/>
          </p:cNvCxnSpPr>
          <p:nvPr/>
        </p:nvCxnSpPr>
        <p:spPr>
          <a:xfrm flipH="1" rot="5400000">
            <a:off x="6569575" y="3632338"/>
            <a:ext cx="1322400" cy="519000"/>
          </a:xfrm>
          <a:prstGeom prst="curvedConnector4">
            <a:avLst>
              <a:gd fmla="val 13953" name="adj1"/>
              <a:gd fmla="val 123372" name="adj2"/>
            </a:avLst>
          </a:prstGeom>
          <a:noFill/>
          <a:ln cap="flat" cmpd="sng" w="28575">
            <a:solidFill>
              <a:schemeClr val="dk2"/>
            </a:solidFill>
            <a:prstDash val="solid"/>
            <a:round/>
            <a:headEnd len="med" w="med" type="none"/>
            <a:tailEnd len="med" w="med" type="triangle"/>
          </a:ln>
        </p:spPr>
      </p:cxnSp>
      <p:cxnSp>
        <p:nvCxnSpPr>
          <p:cNvPr id="1136" name="Google Shape;1136;p67"/>
          <p:cNvCxnSpPr>
            <a:stCxn id="1124" idx="0"/>
            <a:endCxn id="1134" idx="1"/>
          </p:cNvCxnSpPr>
          <p:nvPr/>
        </p:nvCxnSpPr>
        <p:spPr>
          <a:xfrm flipH="1" rot="5400000">
            <a:off x="6227125" y="3289888"/>
            <a:ext cx="2007300" cy="519000"/>
          </a:xfrm>
          <a:prstGeom prst="curvedConnector4">
            <a:avLst>
              <a:gd fmla="val 7329" name="adj1"/>
              <a:gd fmla="val 175617" name="adj2"/>
            </a:avLst>
          </a:prstGeom>
          <a:noFill/>
          <a:ln cap="flat" cmpd="sng" w="28575">
            <a:solidFill>
              <a:schemeClr val="dk2"/>
            </a:solidFill>
            <a:prstDash val="solid"/>
            <a:round/>
            <a:headEnd len="med" w="med" type="none"/>
            <a:tailEnd len="med" w="med" type="triangle"/>
          </a:ln>
        </p:spPr>
      </p:cxnSp>
      <p:sp>
        <p:nvSpPr>
          <p:cNvPr id="1137" name="Google Shape;1137;p67"/>
          <p:cNvSpPr/>
          <p:nvPr/>
        </p:nvSpPr>
        <p:spPr>
          <a:xfrm>
            <a:off x="866208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1138" name="Google Shape;1138;p67"/>
          <p:cNvSpPr/>
          <p:nvPr/>
        </p:nvSpPr>
        <p:spPr>
          <a:xfrm>
            <a:off x="866208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cxnSp>
        <p:nvCxnSpPr>
          <p:cNvPr id="1139" name="Google Shape;1139;p67"/>
          <p:cNvCxnSpPr>
            <a:endCxn id="1137" idx="1"/>
          </p:cNvCxnSpPr>
          <p:nvPr/>
        </p:nvCxnSpPr>
        <p:spPr>
          <a:xfrm flipH="1" rot="5400000">
            <a:off x="8260388" y="3630463"/>
            <a:ext cx="1322400" cy="519000"/>
          </a:xfrm>
          <a:prstGeom prst="curvedConnector4">
            <a:avLst>
              <a:gd fmla="val 20174" name="adj1"/>
              <a:gd fmla="val 145882" name="adj2"/>
            </a:avLst>
          </a:prstGeom>
          <a:noFill/>
          <a:ln cap="flat" cmpd="sng" w="28575">
            <a:solidFill>
              <a:schemeClr val="dk2"/>
            </a:solidFill>
            <a:prstDash val="solid"/>
            <a:round/>
            <a:headEnd len="med" w="med" type="none"/>
            <a:tailEnd len="med" w="med" type="triangle"/>
          </a:ln>
        </p:spPr>
      </p:cxnSp>
      <p:cxnSp>
        <p:nvCxnSpPr>
          <p:cNvPr id="1140" name="Google Shape;1140;p67"/>
          <p:cNvCxnSpPr>
            <a:endCxn id="1138" idx="1"/>
          </p:cNvCxnSpPr>
          <p:nvPr/>
        </p:nvCxnSpPr>
        <p:spPr>
          <a:xfrm flipH="1" rot="5400000">
            <a:off x="7917938" y="3287838"/>
            <a:ext cx="2007300" cy="519000"/>
          </a:xfrm>
          <a:prstGeom prst="curvedConnector4">
            <a:avLst>
              <a:gd fmla="val 8624" name="adj1"/>
              <a:gd fmla="val 177132" name="adj2"/>
            </a:avLst>
          </a:prstGeom>
          <a:noFill/>
          <a:ln cap="flat" cmpd="sng" w="28575">
            <a:solidFill>
              <a:schemeClr val="dk2"/>
            </a:solidFill>
            <a:prstDash val="solid"/>
            <a:round/>
            <a:headEnd len="med" w="med" type="none"/>
            <a:tailEnd len="med" w="med" type="triangle"/>
          </a:ln>
        </p:spPr>
      </p:cxnSp>
      <p:sp>
        <p:nvSpPr>
          <p:cNvPr id="1141" name="Google Shape;1141;p67"/>
          <p:cNvSpPr/>
          <p:nvPr/>
        </p:nvSpPr>
        <p:spPr>
          <a:xfrm>
            <a:off x="1028803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sp>
        <p:nvSpPr>
          <p:cNvPr id="1142" name="Google Shape;1142;p67"/>
          <p:cNvSpPr/>
          <p:nvPr/>
        </p:nvSpPr>
        <p:spPr>
          <a:xfrm>
            <a:off x="1028803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1143" name="Google Shape;1143;p67"/>
          <p:cNvCxnSpPr>
            <a:endCxn id="1141" idx="1"/>
          </p:cNvCxnSpPr>
          <p:nvPr/>
        </p:nvCxnSpPr>
        <p:spPr>
          <a:xfrm flipH="1" rot="5400000">
            <a:off x="9886338" y="3630463"/>
            <a:ext cx="1322400" cy="519000"/>
          </a:xfrm>
          <a:prstGeom prst="curvedConnector4">
            <a:avLst>
              <a:gd fmla="val 18053" name="adj1"/>
              <a:gd fmla="val 145882" name="adj2"/>
            </a:avLst>
          </a:prstGeom>
          <a:noFill/>
          <a:ln cap="flat" cmpd="sng" w="28575">
            <a:solidFill>
              <a:schemeClr val="dk2"/>
            </a:solidFill>
            <a:prstDash val="solid"/>
            <a:round/>
            <a:headEnd len="med" w="med" type="none"/>
            <a:tailEnd len="med" w="med" type="triangle"/>
          </a:ln>
        </p:spPr>
      </p:cxnSp>
      <p:cxnSp>
        <p:nvCxnSpPr>
          <p:cNvPr id="1144" name="Google Shape;1144;p67"/>
          <p:cNvCxnSpPr>
            <a:endCxn id="1142" idx="1"/>
          </p:cNvCxnSpPr>
          <p:nvPr/>
        </p:nvCxnSpPr>
        <p:spPr>
          <a:xfrm flipH="1" rot="5400000">
            <a:off x="9543888" y="3287838"/>
            <a:ext cx="2007300" cy="519000"/>
          </a:xfrm>
          <a:prstGeom prst="curvedConnector4">
            <a:avLst>
              <a:gd fmla="val 8158" name="adj1"/>
              <a:gd fmla="val 169752" name="adj2"/>
            </a:avLst>
          </a:prstGeom>
          <a:noFill/>
          <a:ln cap="flat" cmpd="sng" w="28575">
            <a:solidFill>
              <a:schemeClr val="dk2"/>
            </a:solidFill>
            <a:prstDash val="solid"/>
            <a:round/>
            <a:headEnd len="med" w="med" type="none"/>
            <a:tailEnd len="med" w="med" type="triangle"/>
          </a:ln>
        </p:spPr>
      </p:cxnSp>
      <p:sp>
        <p:nvSpPr>
          <p:cNvPr id="1145" name="Google Shape;1145;p67"/>
          <p:cNvSpPr txBox="1"/>
          <p:nvPr>
            <p:ph idx="1" type="body"/>
          </p:nvPr>
        </p:nvSpPr>
        <p:spPr>
          <a:xfrm>
            <a:off x="838200" y="1825625"/>
            <a:ext cx="52017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Attention is so powerful, it is all you need! (No RNNs)</a:t>
            </a:r>
            <a:endParaRPr/>
          </a:p>
          <a:p>
            <a:pPr indent="0" lvl="0" marL="0" rtl="0" algn="l">
              <a:spcBef>
                <a:spcPts val="1000"/>
              </a:spcBef>
              <a:spcAft>
                <a:spcPts val="0"/>
              </a:spcAft>
              <a:buNone/>
            </a:pPr>
            <a:r>
              <a:rPr lang="en-IE"/>
              <a:t>Predict three vectors, </a:t>
            </a:r>
            <a:r>
              <a:rPr b="1" lang="en-IE"/>
              <a:t>q</a:t>
            </a:r>
            <a:r>
              <a:rPr lang="en-IE"/>
              <a:t>, </a:t>
            </a:r>
            <a:r>
              <a:rPr b="1" lang="en-IE"/>
              <a:t>k</a:t>
            </a:r>
            <a:r>
              <a:rPr lang="en-IE"/>
              <a:t>, </a:t>
            </a:r>
            <a:r>
              <a:rPr b="1" lang="en-IE"/>
              <a:t>v</a:t>
            </a:r>
            <a:endParaRPr b="1"/>
          </a:p>
          <a:p>
            <a:pPr indent="0" lvl="0" marL="0" rtl="0" algn="l">
              <a:spcBef>
                <a:spcPts val="1000"/>
              </a:spcBef>
              <a:spcAft>
                <a:spcPts val="0"/>
              </a:spcAft>
              <a:buNone/>
            </a:pPr>
            <a:r>
              <a:t/>
            </a:r>
            <a:endParaRPr/>
          </a:p>
        </p:txBody>
      </p:sp>
      <p:sp>
        <p:nvSpPr>
          <p:cNvPr id="1146" name="Google Shape;1146;p67"/>
          <p:cNvSpPr/>
          <p:nvPr/>
        </p:nvSpPr>
        <p:spPr>
          <a:xfrm>
            <a:off x="4409725" y="5183350"/>
            <a:ext cx="2533800" cy="1613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latin typeface="Calibri"/>
                <a:ea typeface="Calibri"/>
                <a:cs typeface="Calibri"/>
                <a:sym typeface="Calibri"/>
              </a:rPr>
              <a:t>Linear transform:</a:t>
            </a:r>
            <a:endParaRPr sz="2100">
              <a:latin typeface="Calibri"/>
              <a:ea typeface="Calibri"/>
              <a:cs typeface="Calibri"/>
              <a:sym typeface="Calibri"/>
            </a:endParaRPr>
          </a:p>
          <a:p>
            <a:pPr indent="0" lvl="0" marL="0" rtl="0" algn="ctr">
              <a:spcBef>
                <a:spcPts val="0"/>
              </a:spcBef>
              <a:spcAft>
                <a:spcPts val="0"/>
              </a:spcAft>
              <a:buNone/>
            </a:pPr>
            <a:r>
              <a:rPr b="1" lang="en-IE" sz="2100">
                <a:latin typeface="Calibri"/>
                <a:ea typeface="Calibri"/>
                <a:cs typeface="Calibri"/>
                <a:sym typeface="Calibri"/>
              </a:rPr>
              <a:t>q</a:t>
            </a:r>
            <a:r>
              <a:rPr baseline="-25000" lang="en-IE" sz="2100">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A</a:t>
            </a:r>
            <a:r>
              <a:rPr baseline="-25000" lang="en-IE" sz="2100">
                <a:latin typeface="Calibri"/>
                <a:ea typeface="Calibri"/>
                <a:cs typeface="Calibri"/>
                <a:sym typeface="Calibri"/>
              </a:rPr>
              <a:t>q</a:t>
            </a:r>
            <a:r>
              <a:rPr b="1" lang="en-IE" sz="2100">
                <a:latin typeface="Calibri"/>
                <a:ea typeface="Calibri"/>
                <a:cs typeface="Calibri"/>
                <a:sym typeface="Calibri"/>
              </a:rPr>
              <a:t>x</a:t>
            </a:r>
            <a:r>
              <a:rPr baseline="-25000" lang="en-IE" sz="2100">
                <a:solidFill>
                  <a:schemeClr val="dk1"/>
                </a:solidFill>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b</a:t>
            </a:r>
            <a:r>
              <a:rPr baseline="-25000" lang="en-IE" sz="2100">
                <a:latin typeface="Calibri"/>
                <a:ea typeface="Calibri"/>
                <a:cs typeface="Calibri"/>
                <a:sym typeface="Calibri"/>
              </a:rPr>
              <a:t>q</a:t>
            </a:r>
            <a:endParaRPr baseline="-25000" sz="2100">
              <a:latin typeface="Calibri"/>
              <a:ea typeface="Calibri"/>
              <a:cs typeface="Calibri"/>
              <a:sym typeface="Calibri"/>
            </a:endParaRPr>
          </a:p>
          <a:p>
            <a:pPr indent="0" lvl="0" marL="0" rtl="0" algn="ctr">
              <a:spcBef>
                <a:spcPts val="0"/>
              </a:spcBef>
              <a:spcAft>
                <a:spcPts val="0"/>
              </a:spcAft>
              <a:buNone/>
            </a:pPr>
            <a:r>
              <a:rPr b="1" lang="en-IE" sz="2100">
                <a:latin typeface="Calibri"/>
                <a:ea typeface="Calibri"/>
                <a:cs typeface="Calibri"/>
                <a:sym typeface="Calibri"/>
              </a:rPr>
              <a:t>k</a:t>
            </a:r>
            <a:r>
              <a:rPr baseline="-25000" lang="en-IE" sz="2100">
                <a:solidFill>
                  <a:schemeClr val="dk1"/>
                </a:solidFill>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A</a:t>
            </a:r>
            <a:r>
              <a:rPr baseline="-25000" lang="en-IE" sz="2100">
                <a:latin typeface="Calibri"/>
                <a:ea typeface="Calibri"/>
                <a:cs typeface="Calibri"/>
                <a:sym typeface="Calibri"/>
              </a:rPr>
              <a:t>k</a:t>
            </a:r>
            <a:r>
              <a:rPr b="1" lang="en-IE" sz="2100">
                <a:latin typeface="Calibri"/>
                <a:ea typeface="Calibri"/>
                <a:cs typeface="Calibri"/>
                <a:sym typeface="Calibri"/>
              </a:rPr>
              <a:t>x</a:t>
            </a:r>
            <a:r>
              <a:rPr baseline="-25000" lang="en-IE" sz="2100">
                <a:solidFill>
                  <a:schemeClr val="dk1"/>
                </a:solidFill>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b</a:t>
            </a:r>
            <a:r>
              <a:rPr baseline="-25000" lang="en-IE" sz="2100">
                <a:latin typeface="Calibri"/>
                <a:ea typeface="Calibri"/>
                <a:cs typeface="Calibri"/>
                <a:sym typeface="Calibri"/>
              </a:rPr>
              <a:t>k</a:t>
            </a:r>
            <a:endParaRPr baseline="-25000" sz="2100">
              <a:latin typeface="Calibri"/>
              <a:ea typeface="Calibri"/>
              <a:cs typeface="Calibri"/>
              <a:sym typeface="Calibri"/>
            </a:endParaRPr>
          </a:p>
          <a:p>
            <a:pPr indent="0" lvl="0" marL="0" rtl="0" algn="ctr">
              <a:spcBef>
                <a:spcPts val="0"/>
              </a:spcBef>
              <a:spcAft>
                <a:spcPts val="0"/>
              </a:spcAft>
              <a:buNone/>
            </a:pPr>
            <a:r>
              <a:rPr b="1" lang="en-IE" sz="2100">
                <a:latin typeface="Calibri"/>
                <a:ea typeface="Calibri"/>
                <a:cs typeface="Calibri"/>
                <a:sym typeface="Calibri"/>
              </a:rPr>
              <a:t>v</a:t>
            </a:r>
            <a:r>
              <a:rPr baseline="-25000" lang="en-IE" sz="2100">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A</a:t>
            </a:r>
            <a:r>
              <a:rPr baseline="-25000" lang="en-IE" sz="2100">
                <a:latin typeface="Calibri"/>
                <a:ea typeface="Calibri"/>
                <a:cs typeface="Calibri"/>
                <a:sym typeface="Calibri"/>
              </a:rPr>
              <a:t>v</a:t>
            </a:r>
            <a:r>
              <a:rPr b="1" lang="en-IE" sz="2100">
                <a:latin typeface="Calibri"/>
                <a:ea typeface="Calibri"/>
                <a:cs typeface="Calibri"/>
                <a:sym typeface="Calibri"/>
              </a:rPr>
              <a:t>x</a:t>
            </a:r>
            <a:r>
              <a:rPr baseline="-25000" lang="en-IE" sz="2100">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b</a:t>
            </a:r>
            <a:r>
              <a:rPr baseline="-25000" lang="en-IE" sz="2100">
                <a:latin typeface="Calibri"/>
                <a:ea typeface="Calibri"/>
                <a:cs typeface="Calibri"/>
                <a:sym typeface="Calibri"/>
              </a:rPr>
              <a:t>v</a:t>
            </a:r>
            <a:r>
              <a:rPr lang="en-IE" sz="2100">
                <a:latin typeface="Calibri"/>
                <a:ea typeface="Calibri"/>
                <a:cs typeface="Calibri"/>
                <a:sym typeface="Calibri"/>
              </a:rPr>
              <a:t> </a:t>
            </a:r>
            <a:endParaRPr sz="2100">
              <a:latin typeface="Calibri"/>
              <a:ea typeface="Calibri"/>
              <a:cs typeface="Calibri"/>
              <a:sym typeface="Calibri"/>
            </a:endParaRPr>
          </a:p>
        </p:txBody>
      </p:sp>
      <p:cxnSp>
        <p:nvCxnSpPr>
          <p:cNvPr id="1147" name="Google Shape;1147;p67"/>
          <p:cNvCxnSpPr>
            <a:stCxn id="1146" idx="0"/>
          </p:cNvCxnSpPr>
          <p:nvPr/>
        </p:nvCxnSpPr>
        <p:spPr>
          <a:xfrm flipH="1" rot="10800000">
            <a:off x="5676625" y="2990650"/>
            <a:ext cx="1042500" cy="2192700"/>
          </a:xfrm>
          <a:prstGeom prst="straightConnector1">
            <a:avLst/>
          </a:prstGeom>
          <a:noFill/>
          <a:ln cap="flat" cmpd="sng" w="28575">
            <a:solidFill>
              <a:schemeClr val="dk2"/>
            </a:solidFill>
            <a:prstDash val="dash"/>
            <a:round/>
            <a:headEnd len="med" w="med" type="none"/>
            <a:tailEnd len="med" w="med" type="triangle"/>
          </a:ln>
        </p:spPr>
      </p:cxnSp>
      <p:pic>
        <p:nvPicPr>
          <p:cNvPr id="1148" name="Google Shape;1148;p67"/>
          <p:cNvPicPr preferRelativeResize="0"/>
          <p:nvPr/>
        </p:nvPicPr>
        <p:blipFill>
          <a:blip r:embed="rId3">
            <a:alphaModFix/>
          </a:blip>
          <a:stretch>
            <a:fillRect/>
          </a:stretch>
        </p:blipFill>
        <p:spPr>
          <a:xfrm>
            <a:off x="1757563" y="3907600"/>
            <a:ext cx="2376632" cy="916200"/>
          </a:xfrm>
          <a:prstGeom prst="rect">
            <a:avLst/>
          </a:prstGeom>
          <a:noFill/>
          <a:ln>
            <a:noFill/>
          </a:ln>
        </p:spPr>
      </p:pic>
      <p:pic>
        <p:nvPicPr>
          <p:cNvPr id="1149" name="Google Shape;1149;p67"/>
          <p:cNvPicPr preferRelativeResize="0"/>
          <p:nvPr/>
        </p:nvPicPr>
        <p:blipFill>
          <a:blip r:embed="rId4">
            <a:alphaModFix/>
          </a:blip>
          <a:stretch>
            <a:fillRect/>
          </a:stretch>
        </p:blipFill>
        <p:spPr>
          <a:xfrm>
            <a:off x="338850" y="4897675"/>
            <a:ext cx="4514850" cy="819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6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BERT</a:t>
            </a:r>
            <a:endParaRPr/>
          </a:p>
        </p:txBody>
      </p:sp>
      <p:pic>
        <p:nvPicPr>
          <p:cNvPr id="1156" name="Google Shape;1156;p68"/>
          <p:cNvPicPr preferRelativeResize="0"/>
          <p:nvPr/>
        </p:nvPicPr>
        <p:blipFill>
          <a:blip r:embed="rId3">
            <a:alphaModFix/>
          </a:blip>
          <a:stretch>
            <a:fillRect/>
          </a:stretch>
        </p:blipFill>
        <p:spPr>
          <a:xfrm>
            <a:off x="6301700" y="593350"/>
            <a:ext cx="4483750" cy="3036150"/>
          </a:xfrm>
          <a:prstGeom prst="rect">
            <a:avLst/>
          </a:prstGeom>
          <a:noFill/>
          <a:ln>
            <a:noFill/>
          </a:ln>
        </p:spPr>
      </p:pic>
      <p:pic>
        <p:nvPicPr>
          <p:cNvPr id="1157" name="Google Shape;1157;p68"/>
          <p:cNvPicPr preferRelativeResize="0"/>
          <p:nvPr/>
        </p:nvPicPr>
        <p:blipFill>
          <a:blip r:embed="rId4">
            <a:alphaModFix/>
          </a:blip>
          <a:stretch>
            <a:fillRect/>
          </a:stretch>
        </p:blipFill>
        <p:spPr>
          <a:xfrm>
            <a:off x="724000" y="3916538"/>
            <a:ext cx="6110626" cy="1920475"/>
          </a:xfrm>
          <a:prstGeom prst="rect">
            <a:avLst/>
          </a:prstGeom>
          <a:noFill/>
          <a:ln>
            <a:noFill/>
          </a:ln>
        </p:spPr>
      </p:pic>
      <p:sp>
        <p:nvSpPr>
          <p:cNvPr id="1158" name="Google Shape;1158;p68"/>
          <p:cNvSpPr/>
          <p:nvPr/>
        </p:nvSpPr>
        <p:spPr>
          <a:xfrm>
            <a:off x="3674425" y="6124050"/>
            <a:ext cx="8059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100"/>
              <a:t>Image source: https://towardsdatascience.com/bert-explained-state-of-the-art-language-model-for-nlp-f8b21a9b6270</a:t>
            </a:r>
            <a:endParaRPr sz="1100"/>
          </a:p>
        </p:txBody>
      </p:sp>
      <p:sp>
        <p:nvSpPr>
          <p:cNvPr id="1159" name="Google Shape;1159;p68"/>
          <p:cNvSpPr/>
          <p:nvPr/>
        </p:nvSpPr>
        <p:spPr>
          <a:xfrm>
            <a:off x="3917525" y="1542700"/>
            <a:ext cx="2673900" cy="110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000">
                <a:latin typeface="Calibri"/>
                <a:ea typeface="Calibri"/>
                <a:cs typeface="Calibri"/>
                <a:sym typeface="Calibri"/>
              </a:rPr>
              <a:t>Masked Language Model </a:t>
            </a:r>
            <a:endParaRPr sz="2000">
              <a:latin typeface="Calibri"/>
              <a:ea typeface="Calibri"/>
              <a:cs typeface="Calibri"/>
              <a:sym typeface="Calibri"/>
            </a:endParaRPr>
          </a:p>
        </p:txBody>
      </p:sp>
      <p:sp>
        <p:nvSpPr>
          <p:cNvPr id="1160" name="Google Shape;1160;p68"/>
          <p:cNvSpPr/>
          <p:nvPr/>
        </p:nvSpPr>
        <p:spPr>
          <a:xfrm>
            <a:off x="6535325" y="4325075"/>
            <a:ext cx="2673900" cy="110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000">
                <a:latin typeface="Calibri"/>
                <a:ea typeface="Calibri"/>
                <a:cs typeface="Calibri"/>
                <a:sym typeface="Calibri"/>
              </a:rPr>
              <a:t>Next Sentence Prediction</a:t>
            </a:r>
            <a:endParaRPr sz="2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1000"/>
                                        <p:tgtEl>
                                          <p:spTgt spid="1159"/>
                                        </p:tgtEl>
                                      </p:cBhvr>
                                    </p:animEffect>
                                  </p:childTnLst>
                                </p:cTn>
                              </p:par>
                              <p:par>
                                <p:cTn fill="hold" nodeType="with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000"/>
                                        <p:tgtEl>
                                          <p:spTgt spid="1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1000"/>
                                        <p:tgtEl>
                                          <p:spTgt spid="1160"/>
                                        </p:tgtEl>
                                      </p:cBhvr>
                                    </p:animEffect>
                                  </p:childTnLst>
                                </p:cTn>
                              </p:par>
                              <p:par>
                                <p:cTn fill="hold" nodeType="with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0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69"/>
          <p:cNvSpPr/>
          <p:nvPr/>
        </p:nvSpPr>
        <p:spPr>
          <a:xfrm>
            <a:off x="3149057" y="4653401"/>
            <a:ext cx="172500" cy="617400"/>
          </a:xfrm>
          <a:prstGeom prst="rect">
            <a:avLst/>
          </a:prstGeom>
          <a:solidFill>
            <a:srgbClr val="72E0E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9"/>
          <p:cNvSpPr/>
          <p:nvPr/>
        </p:nvSpPr>
        <p:spPr>
          <a:xfrm rot="1331494">
            <a:off x="7409466" y="4602776"/>
            <a:ext cx="163620" cy="671156"/>
          </a:xfrm>
          <a:prstGeom prst="rect">
            <a:avLst/>
          </a:prstGeom>
          <a:solidFill>
            <a:srgbClr val="72E0E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Word Embedding Applications</a:t>
            </a:r>
            <a:endParaRPr/>
          </a:p>
        </p:txBody>
      </p:sp>
      <p:sp>
        <p:nvSpPr>
          <p:cNvPr id="1169" name="Google Shape;1169;p69"/>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Similarity (Word vs. document, cosine</a:t>
            </a:r>
            <a:endParaRPr/>
          </a:p>
          <a:p>
            <a:pPr indent="0" lvl="0" marL="0" rtl="0" algn="l">
              <a:spcBef>
                <a:spcPts val="1000"/>
              </a:spcBef>
              <a:spcAft>
                <a:spcPts val="0"/>
              </a:spcAft>
              <a:buNone/>
            </a:pPr>
            <a:r>
              <a:rPr lang="en-IE"/>
              <a:t>Analogy: </a:t>
            </a:r>
            <a:r>
              <a:rPr b="1" lang="en-IE"/>
              <a:t>w</a:t>
            </a:r>
            <a:r>
              <a:rPr baseline="-25000" lang="en-IE"/>
              <a:t>x</a:t>
            </a:r>
            <a:r>
              <a:rPr lang="en-IE"/>
              <a:t> ≃ </a:t>
            </a:r>
            <a:r>
              <a:rPr b="1" lang="en-IE"/>
              <a:t>w</a:t>
            </a:r>
            <a:r>
              <a:rPr baseline="-25000" lang="en-IE"/>
              <a:t>king</a:t>
            </a:r>
            <a:r>
              <a:rPr lang="en-IE"/>
              <a:t> - </a:t>
            </a:r>
            <a:r>
              <a:rPr b="1" lang="en-IE"/>
              <a:t>w</a:t>
            </a:r>
            <a:r>
              <a:rPr baseline="-25000" lang="en-IE"/>
              <a:t>man</a:t>
            </a:r>
            <a:r>
              <a:rPr lang="en-IE"/>
              <a:t> +</a:t>
            </a:r>
            <a:r>
              <a:rPr b="1" lang="en-IE"/>
              <a:t> w</a:t>
            </a:r>
            <a:r>
              <a:rPr baseline="-25000" lang="en-IE"/>
              <a:t>woman</a:t>
            </a:r>
            <a:endParaRPr/>
          </a:p>
          <a:p>
            <a:pPr indent="-406400" lvl="0" marL="457200" rtl="0" algn="l">
              <a:spcBef>
                <a:spcPts val="1000"/>
              </a:spcBef>
              <a:spcAft>
                <a:spcPts val="0"/>
              </a:spcAft>
              <a:buSzPts val="2800"/>
              <a:buChar char="•"/>
            </a:pPr>
            <a:r>
              <a:rPr lang="en-IE"/>
              <a:t>analogy(</a:t>
            </a:r>
            <a:r>
              <a:rPr b="1" lang="en-IE"/>
              <a:t>m</a:t>
            </a:r>
            <a:r>
              <a:rPr lang="en-IE"/>
              <a:t>, </a:t>
            </a:r>
            <a:r>
              <a:rPr b="1" lang="en-IE"/>
              <a:t>w</a:t>
            </a:r>
            <a:r>
              <a:rPr lang="en-IE"/>
              <a:t> → </a:t>
            </a:r>
            <a:r>
              <a:rPr b="1" lang="en-IE"/>
              <a:t>k</a:t>
            </a:r>
            <a:r>
              <a:rPr lang="en-IE"/>
              <a:t>) = argmax [ cos(</a:t>
            </a:r>
            <a:r>
              <a:rPr b="1" lang="en-IE"/>
              <a:t>v</a:t>
            </a:r>
            <a:r>
              <a:rPr lang="en-IE"/>
              <a:t>,</a:t>
            </a:r>
            <a:r>
              <a:rPr b="1" lang="en-IE"/>
              <a:t>k</a:t>
            </a:r>
            <a:r>
              <a:rPr lang="en-IE"/>
              <a:t>) - cos(</a:t>
            </a:r>
            <a:r>
              <a:rPr b="1" lang="en-IE"/>
              <a:t>v</a:t>
            </a:r>
            <a:r>
              <a:rPr lang="en-IE"/>
              <a:t>,</a:t>
            </a:r>
            <a:r>
              <a:rPr b="1" lang="en-IE"/>
              <a:t>m</a:t>
            </a:r>
            <a:r>
              <a:rPr lang="en-IE"/>
              <a:t>) + cos(</a:t>
            </a:r>
            <a:r>
              <a:rPr b="1" lang="en-IE"/>
              <a:t>v</a:t>
            </a:r>
            <a:r>
              <a:rPr lang="en-IE"/>
              <a:t>,</a:t>
            </a:r>
            <a:r>
              <a:rPr b="1" lang="en-IE"/>
              <a:t>w</a:t>
            </a:r>
            <a:r>
              <a:rPr lang="en-IE"/>
              <a:t>) ] (3CosAdd)</a:t>
            </a:r>
            <a:endParaRPr/>
          </a:p>
          <a:p>
            <a:pPr indent="-406400" lvl="0" marL="457200" rtl="0" algn="l">
              <a:spcBef>
                <a:spcPts val="1000"/>
              </a:spcBef>
              <a:spcAft>
                <a:spcPts val="0"/>
              </a:spcAft>
              <a:buSzPts val="2800"/>
              <a:buChar char="•"/>
            </a:pPr>
            <a:r>
              <a:t/>
            </a:r>
            <a:endParaRPr/>
          </a:p>
          <a:p>
            <a:pPr indent="0" lvl="0" marL="0" rtl="0" algn="l">
              <a:spcBef>
                <a:spcPts val="1000"/>
              </a:spcBef>
              <a:spcAft>
                <a:spcPts val="0"/>
              </a:spcAft>
              <a:buNone/>
            </a:pPr>
            <a:r>
              <a:rPr lang="en-IE"/>
              <a:t>Projection</a:t>
            </a:r>
            <a:endParaRPr/>
          </a:p>
        </p:txBody>
      </p:sp>
      <p:cxnSp>
        <p:nvCxnSpPr>
          <p:cNvPr id="1170" name="Google Shape;1170;p69"/>
          <p:cNvCxnSpPr/>
          <p:nvPr/>
        </p:nvCxnSpPr>
        <p:spPr>
          <a:xfrm>
            <a:off x="3143675" y="4963015"/>
            <a:ext cx="183300" cy="0"/>
          </a:xfrm>
          <a:prstGeom prst="straightConnector1">
            <a:avLst/>
          </a:prstGeom>
          <a:noFill/>
          <a:ln cap="flat" cmpd="sng" w="9525">
            <a:solidFill>
              <a:srgbClr val="44546A"/>
            </a:solidFill>
            <a:prstDash val="solid"/>
            <a:round/>
            <a:headEnd len="med" w="med" type="none"/>
            <a:tailEnd len="med" w="med" type="none"/>
          </a:ln>
        </p:spPr>
      </p:cxnSp>
      <p:cxnSp>
        <p:nvCxnSpPr>
          <p:cNvPr id="1171" name="Google Shape;1171;p69"/>
          <p:cNvCxnSpPr/>
          <p:nvPr/>
        </p:nvCxnSpPr>
        <p:spPr>
          <a:xfrm>
            <a:off x="3143733" y="5117806"/>
            <a:ext cx="183300" cy="0"/>
          </a:xfrm>
          <a:prstGeom prst="straightConnector1">
            <a:avLst/>
          </a:prstGeom>
          <a:noFill/>
          <a:ln cap="flat" cmpd="sng" w="9525">
            <a:solidFill>
              <a:srgbClr val="44546A"/>
            </a:solidFill>
            <a:prstDash val="solid"/>
            <a:round/>
            <a:headEnd len="med" w="med" type="none"/>
            <a:tailEnd len="med" w="med" type="none"/>
          </a:ln>
        </p:spPr>
      </p:cxnSp>
      <p:sp>
        <p:nvSpPr>
          <p:cNvPr id="1172" name="Google Shape;1172;p69"/>
          <p:cNvSpPr/>
          <p:nvPr/>
        </p:nvSpPr>
        <p:spPr>
          <a:xfrm>
            <a:off x="3910165" y="4834847"/>
            <a:ext cx="172500" cy="617400"/>
          </a:xfrm>
          <a:prstGeom prst="rect">
            <a:avLst/>
          </a:prstGeom>
          <a:solidFill>
            <a:srgbClr val="70AD47"/>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3" name="Google Shape;1173;p69"/>
          <p:cNvCxnSpPr/>
          <p:nvPr/>
        </p:nvCxnSpPr>
        <p:spPr>
          <a:xfrm>
            <a:off x="3904841" y="4984750"/>
            <a:ext cx="183300" cy="0"/>
          </a:xfrm>
          <a:prstGeom prst="straightConnector1">
            <a:avLst/>
          </a:prstGeom>
          <a:noFill/>
          <a:ln cap="flat" cmpd="sng" w="9525">
            <a:solidFill>
              <a:srgbClr val="44546A"/>
            </a:solidFill>
            <a:prstDash val="solid"/>
            <a:round/>
            <a:headEnd len="med" w="med" type="none"/>
            <a:tailEnd len="med" w="med" type="none"/>
          </a:ln>
        </p:spPr>
      </p:cxnSp>
      <p:cxnSp>
        <p:nvCxnSpPr>
          <p:cNvPr id="1174" name="Google Shape;1174;p69"/>
          <p:cNvCxnSpPr/>
          <p:nvPr/>
        </p:nvCxnSpPr>
        <p:spPr>
          <a:xfrm>
            <a:off x="3904783" y="5144461"/>
            <a:ext cx="183300" cy="0"/>
          </a:xfrm>
          <a:prstGeom prst="straightConnector1">
            <a:avLst/>
          </a:prstGeom>
          <a:noFill/>
          <a:ln cap="flat" cmpd="sng" w="9525">
            <a:solidFill>
              <a:srgbClr val="44546A"/>
            </a:solidFill>
            <a:prstDash val="solid"/>
            <a:round/>
            <a:headEnd len="med" w="med" type="none"/>
            <a:tailEnd len="med" w="med" type="none"/>
          </a:ln>
        </p:spPr>
      </p:cxnSp>
      <p:cxnSp>
        <p:nvCxnSpPr>
          <p:cNvPr id="1175" name="Google Shape;1175;p69"/>
          <p:cNvCxnSpPr/>
          <p:nvPr/>
        </p:nvCxnSpPr>
        <p:spPr>
          <a:xfrm>
            <a:off x="3904841" y="5299252"/>
            <a:ext cx="183300" cy="0"/>
          </a:xfrm>
          <a:prstGeom prst="straightConnector1">
            <a:avLst/>
          </a:prstGeom>
          <a:noFill/>
          <a:ln cap="flat" cmpd="sng" w="9525">
            <a:solidFill>
              <a:srgbClr val="44546A"/>
            </a:solidFill>
            <a:prstDash val="solid"/>
            <a:round/>
            <a:headEnd len="med" w="med" type="none"/>
            <a:tailEnd len="med" w="med" type="none"/>
          </a:ln>
        </p:spPr>
      </p:cxnSp>
      <p:sp>
        <p:nvSpPr>
          <p:cNvPr id="1176" name="Google Shape;1176;p69"/>
          <p:cNvSpPr/>
          <p:nvPr/>
        </p:nvSpPr>
        <p:spPr>
          <a:xfrm>
            <a:off x="3491761" y="5335997"/>
            <a:ext cx="172500" cy="617400"/>
          </a:xfrm>
          <a:prstGeom prst="rect">
            <a:avLst/>
          </a:prstGeom>
          <a:solidFill>
            <a:srgbClr val="B94F8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7" name="Google Shape;1177;p69"/>
          <p:cNvCxnSpPr/>
          <p:nvPr/>
        </p:nvCxnSpPr>
        <p:spPr>
          <a:xfrm>
            <a:off x="3486437" y="5485900"/>
            <a:ext cx="183300" cy="0"/>
          </a:xfrm>
          <a:prstGeom prst="straightConnector1">
            <a:avLst/>
          </a:prstGeom>
          <a:noFill/>
          <a:ln cap="flat" cmpd="sng" w="9525">
            <a:solidFill>
              <a:srgbClr val="44546A"/>
            </a:solidFill>
            <a:prstDash val="solid"/>
            <a:round/>
            <a:headEnd len="med" w="med" type="none"/>
            <a:tailEnd len="med" w="med" type="none"/>
          </a:ln>
        </p:spPr>
      </p:cxnSp>
      <p:cxnSp>
        <p:nvCxnSpPr>
          <p:cNvPr id="1178" name="Google Shape;1178;p69"/>
          <p:cNvCxnSpPr/>
          <p:nvPr/>
        </p:nvCxnSpPr>
        <p:spPr>
          <a:xfrm>
            <a:off x="3486379" y="5645611"/>
            <a:ext cx="183300" cy="0"/>
          </a:xfrm>
          <a:prstGeom prst="straightConnector1">
            <a:avLst/>
          </a:prstGeom>
          <a:noFill/>
          <a:ln cap="flat" cmpd="sng" w="9525">
            <a:solidFill>
              <a:srgbClr val="44546A"/>
            </a:solidFill>
            <a:prstDash val="solid"/>
            <a:round/>
            <a:headEnd len="med" w="med" type="none"/>
            <a:tailEnd len="med" w="med" type="none"/>
          </a:ln>
        </p:spPr>
      </p:cxnSp>
      <p:cxnSp>
        <p:nvCxnSpPr>
          <p:cNvPr id="1179" name="Google Shape;1179;p69"/>
          <p:cNvCxnSpPr/>
          <p:nvPr/>
        </p:nvCxnSpPr>
        <p:spPr>
          <a:xfrm>
            <a:off x="3486437" y="5800402"/>
            <a:ext cx="183300" cy="0"/>
          </a:xfrm>
          <a:prstGeom prst="straightConnector1">
            <a:avLst/>
          </a:prstGeom>
          <a:noFill/>
          <a:ln cap="flat" cmpd="sng" w="9525">
            <a:solidFill>
              <a:srgbClr val="44546A"/>
            </a:solidFill>
            <a:prstDash val="solid"/>
            <a:round/>
            <a:headEnd len="med" w="med" type="none"/>
            <a:tailEnd len="med" w="med" type="none"/>
          </a:ln>
        </p:spPr>
      </p:cxnSp>
      <p:sp>
        <p:nvSpPr>
          <p:cNvPr id="1180" name="Google Shape;1180;p69"/>
          <p:cNvSpPr/>
          <p:nvPr/>
        </p:nvSpPr>
        <p:spPr>
          <a:xfrm>
            <a:off x="4930305" y="5037646"/>
            <a:ext cx="1052700" cy="596700"/>
          </a:xfrm>
          <a:prstGeom prst="rightArrow">
            <a:avLst>
              <a:gd fmla="val 50000" name="adj1"/>
              <a:gd fmla="val 50000" name="adj2"/>
            </a:avLst>
          </a:prstGeom>
          <a:solidFill>
            <a:srgbClr val="FFBC1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1" name="Google Shape;1181;p69"/>
          <p:cNvCxnSpPr/>
          <p:nvPr/>
        </p:nvCxnSpPr>
        <p:spPr>
          <a:xfrm rot="1327943">
            <a:off x="7403868" y="4939060"/>
            <a:ext cx="173591" cy="0"/>
          </a:xfrm>
          <a:prstGeom prst="straightConnector1">
            <a:avLst/>
          </a:prstGeom>
          <a:noFill/>
          <a:ln cap="flat" cmpd="sng" w="9525">
            <a:solidFill>
              <a:srgbClr val="44546A"/>
            </a:solidFill>
            <a:prstDash val="solid"/>
            <a:round/>
            <a:headEnd len="med" w="med" type="none"/>
            <a:tailEnd len="med" w="med" type="none"/>
          </a:ln>
        </p:spPr>
      </p:cxnSp>
      <p:cxnSp>
        <p:nvCxnSpPr>
          <p:cNvPr id="1182" name="Google Shape;1182;p69"/>
          <p:cNvCxnSpPr/>
          <p:nvPr/>
        </p:nvCxnSpPr>
        <p:spPr>
          <a:xfrm rot="1327943">
            <a:off x="7304736" y="5075006"/>
            <a:ext cx="173591" cy="0"/>
          </a:xfrm>
          <a:prstGeom prst="straightConnector1">
            <a:avLst/>
          </a:prstGeom>
          <a:noFill/>
          <a:ln cap="flat" cmpd="sng" w="9525">
            <a:solidFill>
              <a:srgbClr val="44546A"/>
            </a:solidFill>
            <a:prstDash val="solid"/>
            <a:round/>
            <a:headEnd len="med" w="med" type="none"/>
            <a:tailEnd len="med" w="med" type="none"/>
          </a:ln>
        </p:spPr>
      </p:cxnSp>
      <p:sp>
        <p:nvSpPr>
          <p:cNvPr id="1183" name="Google Shape;1183;p69"/>
          <p:cNvSpPr/>
          <p:nvPr/>
        </p:nvSpPr>
        <p:spPr>
          <a:xfrm rot="1331494">
            <a:off x="7961547" y="5034010"/>
            <a:ext cx="163620" cy="671156"/>
          </a:xfrm>
          <a:prstGeom prst="rect">
            <a:avLst/>
          </a:prstGeom>
          <a:solidFill>
            <a:srgbClr val="9BBB5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4" name="Google Shape;1184;p69"/>
          <p:cNvCxnSpPr/>
          <p:nvPr/>
        </p:nvCxnSpPr>
        <p:spPr>
          <a:xfrm rot="1327943">
            <a:off x="8058336" y="5230069"/>
            <a:ext cx="173591" cy="0"/>
          </a:xfrm>
          <a:prstGeom prst="straightConnector1">
            <a:avLst/>
          </a:prstGeom>
          <a:noFill/>
          <a:ln cap="flat" cmpd="sng" w="9525">
            <a:solidFill>
              <a:srgbClr val="44546A"/>
            </a:solidFill>
            <a:prstDash val="solid"/>
            <a:round/>
            <a:headEnd len="med" w="med" type="none"/>
            <a:tailEnd len="med" w="med" type="none"/>
          </a:ln>
        </p:spPr>
      </p:cxnSp>
      <p:cxnSp>
        <p:nvCxnSpPr>
          <p:cNvPr id="1185" name="Google Shape;1185;p69"/>
          <p:cNvCxnSpPr/>
          <p:nvPr/>
        </p:nvCxnSpPr>
        <p:spPr>
          <a:xfrm rot="1327943">
            <a:off x="7955949" y="5370294"/>
            <a:ext cx="173591" cy="0"/>
          </a:xfrm>
          <a:prstGeom prst="straightConnector1">
            <a:avLst/>
          </a:prstGeom>
          <a:noFill/>
          <a:ln cap="flat" cmpd="sng" w="9525">
            <a:solidFill>
              <a:srgbClr val="44546A"/>
            </a:solidFill>
            <a:prstDash val="solid"/>
            <a:round/>
            <a:headEnd len="med" w="med" type="none"/>
            <a:tailEnd len="med" w="med" type="none"/>
          </a:ln>
        </p:spPr>
      </p:cxnSp>
      <p:cxnSp>
        <p:nvCxnSpPr>
          <p:cNvPr id="1186" name="Google Shape;1186;p69"/>
          <p:cNvCxnSpPr/>
          <p:nvPr/>
        </p:nvCxnSpPr>
        <p:spPr>
          <a:xfrm rot="1327943">
            <a:off x="7856817" y="5506239"/>
            <a:ext cx="173591" cy="0"/>
          </a:xfrm>
          <a:prstGeom prst="straightConnector1">
            <a:avLst/>
          </a:prstGeom>
          <a:noFill/>
          <a:ln cap="flat" cmpd="sng" w="9525">
            <a:solidFill>
              <a:srgbClr val="44546A"/>
            </a:solidFill>
            <a:prstDash val="solid"/>
            <a:round/>
            <a:headEnd len="med" w="med" type="none"/>
            <a:tailEnd len="med" w="med" type="none"/>
          </a:ln>
        </p:spPr>
      </p:cxnSp>
      <p:sp>
        <p:nvSpPr>
          <p:cNvPr id="1187" name="Google Shape;1187;p69"/>
          <p:cNvSpPr/>
          <p:nvPr/>
        </p:nvSpPr>
        <p:spPr>
          <a:xfrm rot="1331494">
            <a:off x="7273024" y="5324606"/>
            <a:ext cx="163620" cy="671156"/>
          </a:xfrm>
          <a:prstGeom prst="rect">
            <a:avLst/>
          </a:prstGeom>
          <a:solidFill>
            <a:srgbClr val="B94F8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8" name="Google Shape;1188;p69"/>
          <p:cNvCxnSpPr/>
          <p:nvPr/>
        </p:nvCxnSpPr>
        <p:spPr>
          <a:xfrm rot="1327943">
            <a:off x="7369813" y="5520665"/>
            <a:ext cx="173591" cy="0"/>
          </a:xfrm>
          <a:prstGeom prst="straightConnector1">
            <a:avLst/>
          </a:prstGeom>
          <a:noFill/>
          <a:ln cap="flat" cmpd="sng" w="9525">
            <a:solidFill>
              <a:srgbClr val="44546A"/>
            </a:solidFill>
            <a:prstDash val="solid"/>
            <a:round/>
            <a:headEnd len="med" w="med" type="none"/>
            <a:tailEnd len="med" w="med" type="none"/>
          </a:ln>
        </p:spPr>
      </p:cxnSp>
      <p:cxnSp>
        <p:nvCxnSpPr>
          <p:cNvPr id="1189" name="Google Shape;1189;p69"/>
          <p:cNvCxnSpPr/>
          <p:nvPr/>
        </p:nvCxnSpPr>
        <p:spPr>
          <a:xfrm rot="1327943">
            <a:off x="7267426" y="5660890"/>
            <a:ext cx="173591" cy="0"/>
          </a:xfrm>
          <a:prstGeom prst="straightConnector1">
            <a:avLst/>
          </a:prstGeom>
          <a:noFill/>
          <a:ln cap="flat" cmpd="sng" w="9525">
            <a:solidFill>
              <a:srgbClr val="44546A"/>
            </a:solidFill>
            <a:prstDash val="solid"/>
            <a:round/>
            <a:headEnd len="med" w="med" type="none"/>
            <a:tailEnd len="med" w="med" type="none"/>
          </a:ln>
        </p:spPr>
      </p:cxnSp>
      <p:cxnSp>
        <p:nvCxnSpPr>
          <p:cNvPr id="1190" name="Google Shape;1190;p69"/>
          <p:cNvCxnSpPr/>
          <p:nvPr/>
        </p:nvCxnSpPr>
        <p:spPr>
          <a:xfrm rot="1327943">
            <a:off x="7168294" y="5796836"/>
            <a:ext cx="173591" cy="0"/>
          </a:xfrm>
          <a:prstGeom prst="straightConnector1">
            <a:avLst/>
          </a:prstGeom>
          <a:noFill/>
          <a:ln cap="flat" cmpd="sng" w="9525">
            <a:solidFill>
              <a:srgbClr val="44546A"/>
            </a:solidFill>
            <a:prstDash val="solid"/>
            <a:round/>
            <a:headEnd len="med" w="med" type="none"/>
            <a:tailEnd len="med" w="med" type="none"/>
          </a:ln>
        </p:spPr>
      </p:cxnSp>
      <p:pic>
        <p:nvPicPr>
          <p:cNvPr id="1191" name="Google Shape;1191;p69"/>
          <p:cNvPicPr preferRelativeResize="0"/>
          <p:nvPr/>
        </p:nvPicPr>
        <p:blipFill>
          <a:blip r:embed="rId3">
            <a:alphaModFix/>
          </a:blip>
          <a:stretch>
            <a:fillRect/>
          </a:stretch>
        </p:blipFill>
        <p:spPr>
          <a:xfrm>
            <a:off x="1294728" y="3821275"/>
            <a:ext cx="7202426" cy="670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7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Arc-factored parsing</a:t>
            </a:r>
            <a:endParaRPr/>
          </a:p>
        </p:txBody>
      </p:sp>
      <p:sp>
        <p:nvSpPr>
          <p:cNvPr id="1198" name="Google Shape;1198;p70"/>
          <p:cNvSpPr/>
          <p:nvPr/>
        </p:nvSpPr>
        <p:spPr>
          <a:xfrm>
            <a:off x="75906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The/DET</a:t>
            </a:r>
            <a:endParaRPr sz="1600">
              <a:latin typeface="Calibri"/>
              <a:ea typeface="Calibri"/>
              <a:cs typeface="Calibri"/>
              <a:sym typeface="Calibri"/>
            </a:endParaRPr>
          </a:p>
        </p:txBody>
      </p:sp>
      <p:sp>
        <p:nvSpPr>
          <p:cNvPr id="1199" name="Google Shape;1199;p70"/>
          <p:cNvSpPr/>
          <p:nvPr/>
        </p:nvSpPr>
        <p:spPr>
          <a:xfrm>
            <a:off x="2313417"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big/JJ</a:t>
            </a:r>
            <a:endParaRPr sz="1600">
              <a:latin typeface="Calibri"/>
              <a:ea typeface="Calibri"/>
              <a:cs typeface="Calibri"/>
              <a:sym typeface="Calibri"/>
            </a:endParaRPr>
          </a:p>
        </p:txBody>
      </p:sp>
      <p:sp>
        <p:nvSpPr>
          <p:cNvPr id="1200" name="Google Shape;1200;p70"/>
          <p:cNvSpPr/>
          <p:nvPr/>
        </p:nvSpPr>
        <p:spPr>
          <a:xfrm>
            <a:off x="386777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dog/NN</a:t>
            </a:r>
            <a:endParaRPr sz="1600">
              <a:latin typeface="Calibri"/>
              <a:ea typeface="Calibri"/>
              <a:cs typeface="Calibri"/>
              <a:sym typeface="Calibri"/>
            </a:endParaRPr>
          </a:p>
        </p:txBody>
      </p:sp>
      <p:sp>
        <p:nvSpPr>
          <p:cNvPr id="1201" name="Google Shape;1201;p70"/>
          <p:cNvSpPr/>
          <p:nvPr/>
        </p:nvSpPr>
        <p:spPr>
          <a:xfrm>
            <a:off x="7327677"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chased/VBP</a:t>
            </a:r>
            <a:endParaRPr sz="1600">
              <a:latin typeface="Calibri"/>
              <a:ea typeface="Calibri"/>
              <a:cs typeface="Calibri"/>
              <a:sym typeface="Calibri"/>
            </a:endParaRPr>
          </a:p>
        </p:txBody>
      </p:sp>
      <p:sp>
        <p:nvSpPr>
          <p:cNvPr id="1202" name="Google Shape;1202;p70"/>
          <p:cNvSpPr/>
          <p:nvPr/>
        </p:nvSpPr>
        <p:spPr>
          <a:xfrm>
            <a:off x="8882033"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the/DET</a:t>
            </a:r>
            <a:endParaRPr sz="1600">
              <a:latin typeface="Calibri"/>
              <a:ea typeface="Calibri"/>
              <a:cs typeface="Calibri"/>
              <a:sym typeface="Calibri"/>
            </a:endParaRPr>
          </a:p>
        </p:txBody>
      </p:sp>
      <p:sp>
        <p:nvSpPr>
          <p:cNvPr id="1203" name="Google Shape;1203;p70"/>
          <p:cNvSpPr/>
          <p:nvPr/>
        </p:nvSpPr>
        <p:spPr>
          <a:xfrm>
            <a:off x="10436388"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cat/NN</a:t>
            </a:r>
            <a:endParaRPr sz="1600">
              <a:latin typeface="Calibri"/>
              <a:ea typeface="Calibri"/>
              <a:cs typeface="Calibri"/>
              <a:sym typeface="Calibri"/>
            </a:endParaRPr>
          </a:p>
        </p:txBody>
      </p:sp>
      <p:cxnSp>
        <p:nvCxnSpPr>
          <p:cNvPr id="1204" name="Google Shape;1204;p70"/>
          <p:cNvCxnSpPr>
            <a:stCxn id="1199" idx="0"/>
            <a:endCxn id="1202" idx="0"/>
          </p:cNvCxnSpPr>
          <p:nvPr/>
        </p:nvCxnSpPr>
        <p:spPr>
          <a:xfrm flipH="1" rot="-5400000">
            <a:off x="6081118" y="-1299875"/>
            <a:ext cx="600" cy="6568500"/>
          </a:xfrm>
          <a:prstGeom prst="curvedConnector3">
            <a:avLst>
              <a:gd fmla="val -39687500" name="adj1"/>
            </a:avLst>
          </a:prstGeom>
          <a:noFill/>
          <a:ln cap="flat" cmpd="sng" w="38100">
            <a:solidFill>
              <a:schemeClr val="dk2"/>
            </a:solidFill>
            <a:prstDash val="solid"/>
            <a:round/>
            <a:headEnd len="med" w="med" type="none"/>
            <a:tailEnd len="med" w="med" type="triangle"/>
          </a:ln>
        </p:spPr>
      </p:cxnSp>
      <p:sp>
        <p:nvSpPr>
          <p:cNvPr id="1205" name="Google Shape;1205;p70"/>
          <p:cNvSpPr txBox="1"/>
          <p:nvPr/>
        </p:nvSpPr>
        <p:spPr>
          <a:xfrm>
            <a:off x="3841150" y="5355175"/>
            <a:ext cx="53691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IE" sz="2800">
                <a:solidFill>
                  <a:srgbClr val="3F3F3F"/>
                </a:solidFill>
                <a:latin typeface="Calibri"/>
                <a:ea typeface="Calibri"/>
                <a:cs typeface="Calibri"/>
                <a:sym typeface="Calibri"/>
              </a:rPr>
              <a:t>ArcScore(big/JJ,the/DET)</a:t>
            </a:r>
            <a:endParaRPr/>
          </a:p>
        </p:txBody>
      </p:sp>
      <p:sp>
        <p:nvSpPr>
          <p:cNvPr id="1206" name="Google Shape;1206;p70"/>
          <p:cNvSpPr/>
          <p:nvPr/>
        </p:nvSpPr>
        <p:spPr>
          <a:xfrm>
            <a:off x="800250" y="2931175"/>
            <a:ext cx="28008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Word Embedding (big)</a:t>
            </a:r>
            <a:endParaRPr/>
          </a:p>
        </p:txBody>
      </p:sp>
      <p:sp>
        <p:nvSpPr>
          <p:cNvPr id="1207" name="Google Shape;1207;p70"/>
          <p:cNvSpPr/>
          <p:nvPr/>
        </p:nvSpPr>
        <p:spPr>
          <a:xfrm>
            <a:off x="3606475" y="2931175"/>
            <a:ext cx="28008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Word Embedding (the)</a:t>
            </a:r>
            <a:endParaRPr/>
          </a:p>
        </p:txBody>
      </p:sp>
      <p:sp>
        <p:nvSpPr>
          <p:cNvPr id="1208" name="Google Shape;1208;p70"/>
          <p:cNvSpPr/>
          <p:nvPr/>
        </p:nvSpPr>
        <p:spPr>
          <a:xfrm>
            <a:off x="6411025" y="2931175"/>
            <a:ext cx="19824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POS Embedding (JJ)</a:t>
            </a:r>
            <a:endParaRPr/>
          </a:p>
        </p:txBody>
      </p:sp>
      <p:sp>
        <p:nvSpPr>
          <p:cNvPr id="1209" name="Google Shape;1209;p70"/>
          <p:cNvSpPr/>
          <p:nvPr/>
        </p:nvSpPr>
        <p:spPr>
          <a:xfrm>
            <a:off x="8397175" y="2931175"/>
            <a:ext cx="20805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POS Embedding (DET)</a:t>
            </a:r>
            <a:endParaRPr/>
          </a:p>
        </p:txBody>
      </p:sp>
      <p:sp>
        <p:nvSpPr>
          <p:cNvPr id="1210" name="Google Shape;1210;p70"/>
          <p:cNvSpPr/>
          <p:nvPr/>
        </p:nvSpPr>
        <p:spPr>
          <a:xfrm>
            <a:off x="10481425" y="2931175"/>
            <a:ext cx="14481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Distance</a:t>
            </a:r>
            <a:endParaRPr/>
          </a:p>
        </p:txBody>
      </p:sp>
      <p:sp>
        <p:nvSpPr>
          <p:cNvPr id="1211" name="Google Shape;1211;p70"/>
          <p:cNvSpPr/>
          <p:nvPr/>
        </p:nvSpPr>
        <p:spPr>
          <a:xfrm>
            <a:off x="3513550" y="4066400"/>
            <a:ext cx="6024300" cy="6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200"/>
              <a:t>Prediction Model</a:t>
            </a:r>
            <a:endParaRPr sz="2200"/>
          </a:p>
        </p:txBody>
      </p:sp>
      <p:sp>
        <p:nvSpPr>
          <p:cNvPr id="1212" name="Google Shape;1212;p70"/>
          <p:cNvSpPr/>
          <p:nvPr/>
        </p:nvSpPr>
        <p:spPr>
          <a:xfrm>
            <a:off x="5801650" y="3489500"/>
            <a:ext cx="1448100" cy="48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5801650" y="4827200"/>
            <a:ext cx="1448100" cy="48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7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Extractive versus abstractive</a:t>
            </a:r>
            <a:endParaRPr/>
          </a:p>
        </p:txBody>
      </p:sp>
      <p:sp>
        <p:nvSpPr>
          <p:cNvPr id="1220" name="Google Shape;1220;p71"/>
          <p:cNvSpPr/>
          <p:nvPr/>
        </p:nvSpPr>
        <p:spPr>
          <a:xfrm>
            <a:off x="1098025" y="1972725"/>
            <a:ext cx="3331200" cy="35544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Galway (/ˈɡɔːlweɪ/ GAWL-way; Irish: Gaillimh, pronounced [ˈɡal̠ʲɪvʲ]) is a city in the West of Ireland, in the province of Connacht. It is the county town of County Galway, which is named after it. It lies on the River Corrib between Lough Corrib and Galway Bay, and is the sixth most populous city on the island of Ireland and the fourth most populous in the Republic of Ireland, with a population at the 2016 Census of 79,934.</a:t>
            </a:r>
            <a:endParaRPr sz="1900">
              <a:latin typeface="Calibri"/>
              <a:ea typeface="Calibri"/>
              <a:cs typeface="Calibri"/>
              <a:sym typeface="Calibri"/>
            </a:endParaRPr>
          </a:p>
        </p:txBody>
      </p:sp>
      <p:sp>
        <p:nvSpPr>
          <p:cNvPr id="1221" name="Google Shape;1221;p71"/>
          <p:cNvSpPr/>
          <p:nvPr/>
        </p:nvSpPr>
        <p:spPr>
          <a:xfrm>
            <a:off x="1042200" y="2475225"/>
            <a:ext cx="2382300" cy="2790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1"/>
          <p:cNvSpPr/>
          <p:nvPr/>
        </p:nvSpPr>
        <p:spPr>
          <a:xfrm>
            <a:off x="921225" y="3712800"/>
            <a:ext cx="3545400" cy="5211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1"/>
          <p:cNvSpPr/>
          <p:nvPr/>
        </p:nvSpPr>
        <p:spPr>
          <a:xfrm>
            <a:off x="991650" y="1972725"/>
            <a:ext cx="1290000" cy="2790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p:nvPr/>
        </p:nvSpPr>
        <p:spPr>
          <a:xfrm>
            <a:off x="4646825" y="3898750"/>
            <a:ext cx="1944600" cy="12435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Abstractive Summarization</a:t>
            </a:r>
            <a:endParaRPr sz="1600">
              <a:latin typeface="Calibri"/>
              <a:ea typeface="Calibri"/>
              <a:cs typeface="Calibri"/>
              <a:sym typeface="Calibri"/>
            </a:endParaRPr>
          </a:p>
        </p:txBody>
      </p:sp>
      <p:sp>
        <p:nvSpPr>
          <p:cNvPr id="1225" name="Google Shape;1225;p71"/>
          <p:cNvSpPr/>
          <p:nvPr/>
        </p:nvSpPr>
        <p:spPr>
          <a:xfrm>
            <a:off x="8274500" y="1598800"/>
            <a:ext cx="3545400" cy="1748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000">
                <a:latin typeface="Calibri"/>
                <a:ea typeface="Calibri"/>
                <a:cs typeface="Calibri"/>
                <a:sym typeface="Calibri"/>
              </a:rPr>
              <a:t>Galway is a city in West of Ireland and is the sixth most populous city on the island of Ireland.</a:t>
            </a:r>
            <a:endParaRPr sz="2000">
              <a:latin typeface="Calibri"/>
              <a:ea typeface="Calibri"/>
              <a:cs typeface="Calibri"/>
              <a:sym typeface="Calibri"/>
            </a:endParaRPr>
          </a:p>
        </p:txBody>
      </p:sp>
      <p:sp>
        <p:nvSpPr>
          <p:cNvPr id="1226" name="Google Shape;1226;p71"/>
          <p:cNvSpPr/>
          <p:nvPr/>
        </p:nvSpPr>
        <p:spPr>
          <a:xfrm>
            <a:off x="6715525" y="3665050"/>
            <a:ext cx="224400" cy="1710900"/>
          </a:xfrm>
          <a:prstGeom prst="rect">
            <a:avLst/>
          </a:prstGeom>
          <a:solidFill>
            <a:srgbClr val="C050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1"/>
          <p:cNvSpPr/>
          <p:nvPr/>
        </p:nvSpPr>
        <p:spPr>
          <a:xfrm>
            <a:off x="7176225" y="3898750"/>
            <a:ext cx="511500" cy="12435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Calibri"/>
              <a:ea typeface="Calibri"/>
              <a:cs typeface="Calibri"/>
              <a:sym typeface="Calibri"/>
            </a:endParaRPr>
          </a:p>
        </p:txBody>
      </p:sp>
      <p:sp>
        <p:nvSpPr>
          <p:cNvPr id="1228" name="Google Shape;1228;p71"/>
          <p:cNvSpPr/>
          <p:nvPr/>
        </p:nvSpPr>
        <p:spPr>
          <a:xfrm>
            <a:off x="8272525" y="3712800"/>
            <a:ext cx="3545400" cy="1748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000">
                <a:latin typeface="Calibri"/>
                <a:ea typeface="Calibri"/>
                <a:cs typeface="Calibri"/>
                <a:sym typeface="Calibri"/>
              </a:rPr>
              <a:t>Galway is a city in Ireland on the River Corrib.</a:t>
            </a:r>
            <a:endParaRPr sz="2000">
              <a:latin typeface="Calibri"/>
              <a:ea typeface="Calibri"/>
              <a:cs typeface="Calibri"/>
              <a:sym typeface="Calibri"/>
            </a:endParaRPr>
          </a:p>
        </p:txBody>
      </p:sp>
      <p:sp>
        <p:nvSpPr>
          <p:cNvPr id="1229" name="Google Shape;1229;p71"/>
          <p:cNvSpPr txBox="1"/>
          <p:nvPr/>
        </p:nvSpPr>
        <p:spPr>
          <a:xfrm>
            <a:off x="6182725" y="5461200"/>
            <a:ext cx="129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a:latin typeface="Calibri"/>
                <a:ea typeface="Calibri"/>
                <a:cs typeface="Calibri"/>
                <a:sym typeface="Calibri"/>
              </a:rPr>
              <a:t>Embedding</a:t>
            </a:r>
            <a:endParaRPr>
              <a:latin typeface="Calibri"/>
              <a:ea typeface="Calibri"/>
              <a:cs typeface="Calibri"/>
              <a:sym typeface="Calibri"/>
            </a:endParaRPr>
          </a:p>
        </p:txBody>
      </p:sp>
      <p:sp>
        <p:nvSpPr>
          <p:cNvPr id="1230" name="Google Shape;1230;p71"/>
          <p:cNvSpPr/>
          <p:nvPr/>
        </p:nvSpPr>
        <p:spPr>
          <a:xfrm>
            <a:off x="5231625" y="1851250"/>
            <a:ext cx="1944600" cy="12435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Extractive Summarization</a:t>
            </a:r>
            <a:endParaRPr sz="1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par>
                                <p:cTn fill="hold" nodeType="with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par>
                                <p:cTn fill="hold" nodeType="with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1000"/>
                                        <p:tgtEl>
                                          <p:spTgt spid="1224"/>
                                        </p:tgtEl>
                                      </p:cBhvr>
                                    </p:animEffect>
                                  </p:childTnLst>
                                </p:cTn>
                              </p:par>
                              <p:par>
                                <p:cTn fill="hold" nodeType="with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par>
                                <p:cTn fill="hold" nodeType="with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par>
                                <p:cTn fill="hold" nodeType="with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72"/>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Semantic Analysis </a:t>
            </a:r>
            <a:endParaRPr/>
          </a:p>
        </p:txBody>
      </p:sp>
      <p:sp>
        <p:nvSpPr>
          <p:cNvPr id="1237" name="Google Shape;1237;p72"/>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9"/>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Lexical </a:t>
            </a:r>
            <a:r>
              <a:rPr b="0" i="0" lang="en-IE" sz="4400" u="none" cap="none" strike="noStrike">
                <a:solidFill>
                  <a:srgbClr val="75114A"/>
                </a:solidFill>
                <a:latin typeface="Calibri"/>
                <a:ea typeface="Calibri"/>
                <a:cs typeface="Calibri"/>
                <a:sym typeface="Calibri"/>
              </a:rPr>
              <a:t>Ambiguity </a:t>
            </a:r>
            <a:endParaRPr/>
          </a:p>
        </p:txBody>
      </p:sp>
      <p:pic>
        <p:nvPicPr>
          <p:cNvPr descr="http://vignette1.wikia.nocookie.net/nation/images/9/98/Grassy_river_bank.jpeg/revision/latest?cb=20111223004404" id="287" name="Google Shape;287;p19"/>
          <p:cNvPicPr preferRelativeResize="0"/>
          <p:nvPr/>
        </p:nvPicPr>
        <p:blipFill rotWithShape="1">
          <a:blip r:embed="rId3">
            <a:alphaModFix/>
          </a:blip>
          <a:srcRect b="0" l="0" r="0" t="0"/>
          <a:stretch/>
        </p:blipFill>
        <p:spPr>
          <a:xfrm>
            <a:off x="6168008" y="1885972"/>
            <a:ext cx="3744417" cy="2808998"/>
          </a:xfrm>
          <a:prstGeom prst="rect">
            <a:avLst/>
          </a:prstGeom>
          <a:noFill/>
          <a:ln>
            <a:noFill/>
          </a:ln>
        </p:spPr>
      </p:pic>
      <p:pic>
        <p:nvPicPr>
          <p:cNvPr descr="Image result for bank" id="288" name="Google Shape;288;p19"/>
          <p:cNvPicPr preferRelativeResize="0"/>
          <p:nvPr/>
        </p:nvPicPr>
        <p:blipFill rotWithShape="1">
          <a:blip r:embed="rId4">
            <a:alphaModFix/>
          </a:blip>
          <a:srcRect b="0" l="0" r="0" t="0"/>
          <a:stretch/>
        </p:blipFill>
        <p:spPr>
          <a:xfrm>
            <a:off x="2063552" y="1891680"/>
            <a:ext cx="3736001" cy="2803291"/>
          </a:xfrm>
          <a:prstGeom prst="rect">
            <a:avLst/>
          </a:prstGeom>
          <a:noFill/>
          <a:ln>
            <a:noFill/>
          </a:ln>
        </p:spPr>
      </p:pic>
      <p:sp>
        <p:nvSpPr>
          <p:cNvPr id="289" name="Google Shape;289;p19"/>
          <p:cNvSpPr txBox="1"/>
          <p:nvPr/>
        </p:nvSpPr>
        <p:spPr>
          <a:xfrm>
            <a:off x="3922050" y="4912450"/>
            <a:ext cx="3955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1" lang="en-IE" sz="2400" u="none" cap="none" strike="noStrike">
                <a:solidFill>
                  <a:schemeClr val="dk1"/>
                </a:solidFill>
                <a:latin typeface="Calibri"/>
                <a:ea typeface="Calibri"/>
                <a:cs typeface="Calibri"/>
                <a:sym typeface="Calibri"/>
              </a:rPr>
              <a:t>savings </a:t>
            </a:r>
            <a:r>
              <a:rPr b="1" i="1" lang="en-IE" sz="2400" u="none" cap="none" strike="noStrike">
                <a:solidFill>
                  <a:schemeClr val="dk1"/>
                </a:solidFill>
                <a:latin typeface="Calibri"/>
                <a:ea typeface="Calibri"/>
                <a:cs typeface="Calibri"/>
                <a:sym typeface="Calibri"/>
              </a:rPr>
              <a:t>bank </a:t>
            </a:r>
            <a:r>
              <a:rPr i="1" lang="en-IE" sz="2400" u="none" cap="none" strike="noStrike">
                <a:solidFill>
                  <a:schemeClr val="dk1"/>
                </a:solidFill>
                <a:latin typeface="Calibri"/>
                <a:ea typeface="Calibri"/>
                <a:cs typeface="Calibri"/>
                <a:sym typeface="Calibri"/>
              </a:rPr>
              <a:t>  vs.   river </a:t>
            </a:r>
            <a:r>
              <a:rPr b="1" i="1" lang="en-IE" sz="2400" u="none" cap="none" strike="noStrike">
                <a:solidFill>
                  <a:schemeClr val="dk1"/>
                </a:solidFill>
                <a:latin typeface="Calibri"/>
                <a:ea typeface="Calibri"/>
                <a:cs typeface="Calibri"/>
                <a:sym typeface="Calibri"/>
              </a:rPr>
              <a:t>bank</a:t>
            </a:r>
            <a:endParaRPr b="1" i="1" sz="24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73"/>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75114A"/>
              </a:buClr>
              <a:buSzPts val="4400"/>
              <a:buFont typeface="Calibri"/>
              <a:buNone/>
            </a:pPr>
            <a:r>
              <a:rPr lang="en-IE"/>
              <a:t>Word Sense Disambiguation (WSD)</a:t>
            </a:r>
            <a:endParaRPr/>
          </a:p>
        </p:txBody>
      </p:sp>
      <p:grpSp>
        <p:nvGrpSpPr>
          <p:cNvPr id="1244" name="Google Shape;1244;p73"/>
          <p:cNvGrpSpPr/>
          <p:nvPr/>
        </p:nvGrpSpPr>
        <p:grpSpPr>
          <a:xfrm>
            <a:off x="2989192" y="1690835"/>
            <a:ext cx="3818878" cy="2667721"/>
            <a:chOff x="4259093" y="2799129"/>
            <a:chExt cx="3818878" cy="2667721"/>
          </a:xfrm>
        </p:grpSpPr>
        <p:pic>
          <p:nvPicPr>
            <p:cNvPr descr="Automatic Question Answering. Querying Information from structured… | by  Yana Arbuzova | Towards Data Science" id="1245" name="Google Shape;1245;p73"/>
            <p:cNvPicPr preferRelativeResize="0"/>
            <p:nvPr/>
          </p:nvPicPr>
          <p:blipFill rotWithShape="1">
            <a:blip r:embed="rId3">
              <a:alphaModFix/>
            </a:blip>
            <a:srcRect b="15338" l="10507" r="9709" t="9178"/>
            <a:stretch/>
          </p:blipFill>
          <p:spPr>
            <a:xfrm>
              <a:off x="4259093" y="2799129"/>
              <a:ext cx="3681094" cy="1959275"/>
            </a:xfrm>
            <a:prstGeom prst="rect">
              <a:avLst/>
            </a:prstGeom>
            <a:noFill/>
            <a:ln>
              <a:noFill/>
            </a:ln>
          </p:spPr>
        </p:pic>
        <p:sp>
          <p:nvSpPr>
            <p:cNvPr id="1246" name="Google Shape;1246;p73"/>
            <p:cNvSpPr txBox="1"/>
            <p:nvPr/>
          </p:nvSpPr>
          <p:spPr>
            <a:xfrm>
              <a:off x="4465371" y="5097550"/>
              <a:ext cx="3612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E" sz="1800" u="none" cap="none" strike="noStrike">
                  <a:solidFill>
                    <a:srgbClr val="404042"/>
                  </a:solidFill>
                  <a:latin typeface="Calibri"/>
                  <a:ea typeface="Calibri"/>
                  <a:cs typeface="Calibri"/>
                  <a:sym typeface="Calibri"/>
                </a:rPr>
                <a:t>Question Answering and Chatbots</a:t>
              </a:r>
              <a:endParaRPr b="0" i="0" sz="1400" u="none" cap="none" strike="noStrike">
                <a:solidFill>
                  <a:srgbClr val="000000"/>
                </a:solidFill>
                <a:latin typeface="Arial"/>
                <a:ea typeface="Arial"/>
                <a:cs typeface="Arial"/>
                <a:sym typeface="Arial"/>
              </a:endParaRPr>
            </a:p>
          </p:txBody>
        </p:sp>
      </p:grpSp>
      <p:sp>
        <p:nvSpPr>
          <p:cNvPr id="1247" name="Google Shape;1247;p73"/>
          <p:cNvSpPr txBox="1"/>
          <p:nvPr/>
        </p:nvSpPr>
        <p:spPr>
          <a:xfrm>
            <a:off x="3734522" y="6216000"/>
            <a:ext cx="54069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IE" sz="1000" u="none" cap="none" strike="noStrike">
                <a:solidFill>
                  <a:srgbClr val="000000"/>
                </a:solidFill>
                <a:latin typeface="Calibri"/>
                <a:ea typeface="Calibri"/>
                <a:cs typeface="Calibri"/>
                <a:sym typeface="Calibri"/>
              </a:rPr>
              <a:t>Images </a:t>
            </a:r>
            <a:r>
              <a:rPr lang="en-IE" sz="1000">
                <a:latin typeface="Calibri"/>
                <a:ea typeface="Calibri"/>
                <a:cs typeface="Calibri"/>
                <a:sym typeface="Calibri"/>
              </a:rPr>
              <a:t>source</a:t>
            </a:r>
            <a:r>
              <a:rPr lang="en-IE" sz="1000"/>
              <a:t> </a:t>
            </a:r>
            <a:r>
              <a:rPr b="0" i="0" lang="en-IE" sz="1000" u="sng" cap="none" strike="noStrike">
                <a:solidFill>
                  <a:srgbClr val="000000"/>
                </a:solidFill>
                <a:latin typeface="Calibri"/>
                <a:ea typeface="Calibri"/>
                <a:cs typeface="Calibri"/>
                <a:sym typeface="Calibri"/>
                <a:hlinkClick r:id="rId4">
                  <a:extLst>
                    <a:ext uri="{A12FA001-AC4F-418D-AE19-62706E023703}">
                      <ahyp:hlinkClr val="tx"/>
                    </a:ext>
                  </a:extLst>
                </a:hlinkClick>
              </a:rPr>
              <a:t>https://towardsdatascience.com/automatic-question-answering-ac7593432842</a:t>
            </a:r>
            <a:r>
              <a:rPr b="0" i="0" lang="en-IE"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Arial"/>
              <a:ea typeface="Arial"/>
              <a:cs typeface="Arial"/>
              <a:sym typeface="Arial"/>
            </a:endParaRPr>
          </a:p>
        </p:txBody>
      </p:sp>
      <p:sp>
        <p:nvSpPr>
          <p:cNvPr id="1248" name="Google Shape;1248;p73"/>
          <p:cNvSpPr/>
          <p:nvPr/>
        </p:nvSpPr>
        <p:spPr>
          <a:xfrm>
            <a:off x="176725" y="5047900"/>
            <a:ext cx="4968000" cy="637800"/>
          </a:xfrm>
          <a:prstGeom prst="wedgeEllipseCallout">
            <a:avLst>
              <a:gd fmla="val 44888" name="adj1"/>
              <a:gd fmla="val -258145" name="adj2"/>
            </a:avLst>
          </a:prstGeom>
          <a:noFill/>
          <a:ln cap="flat" cmpd="sng" w="28575">
            <a:solidFill>
              <a:srgbClr val="3F3F3F"/>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rgbClr val="000000"/>
                </a:solidFill>
                <a:latin typeface="Architects Daughter"/>
                <a:ea typeface="Architects Daughter"/>
                <a:cs typeface="Architects Daughter"/>
                <a:sym typeface="Architects Daughter"/>
              </a:rPr>
              <a:t>“</a:t>
            </a:r>
            <a:r>
              <a:rPr b="1" lang="en-IE" sz="2000">
                <a:latin typeface="Architects Daughter"/>
                <a:ea typeface="Architects Daughter"/>
                <a:cs typeface="Architects Daughter"/>
                <a:sym typeface="Architects Daughter"/>
              </a:rPr>
              <a:t>What is my </a:t>
            </a:r>
            <a:r>
              <a:rPr b="1" lang="en-IE" sz="2000" u="sng">
                <a:latin typeface="Architects Daughter"/>
                <a:ea typeface="Architects Daughter"/>
                <a:cs typeface="Architects Daughter"/>
                <a:sym typeface="Architects Daughter"/>
              </a:rPr>
              <a:t>interest </a:t>
            </a:r>
            <a:r>
              <a:rPr b="1" lang="en-IE" sz="2000">
                <a:latin typeface="Architects Daughter"/>
                <a:ea typeface="Architects Daughter"/>
                <a:cs typeface="Architects Daughter"/>
                <a:sym typeface="Architects Daughter"/>
              </a:rPr>
              <a:t>here</a:t>
            </a:r>
            <a:r>
              <a:rPr b="1" i="0" lang="en-IE" sz="2000" u="none" cap="none" strike="noStrike">
                <a:solidFill>
                  <a:srgbClr val="000000"/>
                </a:solidFill>
                <a:latin typeface="Architects Daughter"/>
                <a:ea typeface="Architects Daughter"/>
                <a:cs typeface="Architects Daughter"/>
                <a:sym typeface="Architects Daughter"/>
              </a:rPr>
              <a:t>?”</a:t>
            </a:r>
            <a:endParaRPr b="0" i="0" sz="1400" u="none" cap="none" strike="noStrike">
              <a:solidFill>
                <a:srgbClr val="000000"/>
              </a:solidFill>
              <a:latin typeface="Arial"/>
              <a:ea typeface="Arial"/>
              <a:cs typeface="Arial"/>
              <a:sym typeface="Arial"/>
            </a:endParaRPr>
          </a:p>
        </p:txBody>
      </p:sp>
      <p:sp>
        <p:nvSpPr>
          <p:cNvPr id="1249" name="Google Shape;1249;p73"/>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
        <p:nvSpPr>
          <p:cNvPr id="1250" name="Google Shape;1250;p73"/>
          <p:cNvSpPr/>
          <p:nvPr/>
        </p:nvSpPr>
        <p:spPr>
          <a:xfrm>
            <a:off x="7239000" y="4717900"/>
            <a:ext cx="4583400" cy="967800"/>
          </a:xfrm>
          <a:prstGeom prst="wedgeEllipseCallout">
            <a:avLst>
              <a:gd fmla="val -63094" name="adj1"/>
              <a:gd fmla="val -173143" name="adj2"/>
            </a:avLst>
          </a:prstGeom>
          <a:noFill/>
          <a:ln cap="flat" cmpd="sng" w="28575">
            <a:solidFill>
              <a:srgbClr val="3F3F3F"/>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rgbClr val="000000"/>
                </a:solidFill>
                <a:latin typeface="Architects Daughter"/>
                <a:ea typeface="Architects Daughter"/>
                <a:cs typeface="Architects Daughter"/>
                <a:sym typeface="Architects Daughter"/>
              </a:rPr>
              <a:t>“</a:t>
            </a:r>
            <a:r>
              <a:rPr b="1" lang="en-IE" sz="2000">
                <a:latin typeface="Architects Daughter"/>
                <a:ea typeface="Architects Daughter"/>
                <a:cs typeface="Architects Daughter"/>
                <a:sym typeface="Architects Daughter"/>
              </a:rPr>
              <a:t>Do you mean the </a:t>
            </a:r>
            <a:r>
              <a:rPr b="1" lang="en-IE" sz="2000" u="sng">
                <a:latin typeface="Architects Daughter"/>
                <a:ea typeface="Architects Daughter"/>
                <a:cs typeface="Architects Daughter"/>
                <a:sym typeface="Architects Daughter"/>
              </a:rPr>
              <a:t>interest </a:t>
            </a:r>
            <a:r>
              <a:rPr b="1" lang="en-IE" sz="2000">
                <a:latin typeface="Architects Daughter"/>
                <a:ea typeface="Architects Daughter"/>
                <a:cs typeface="Architects Daughter"/>
                <a:sym typeface="Architects Daughter"/>
              </a:rPr>
              <a:t>on your account</a:t>
            </a:r>
            <a:r>
              <a:rPr b="1" i="0" lang="en-IE" sz="2000" u="none" cap="none" strike="noStrike">
                <a:solidFill>
                  <a:srgbClr val="000000"/>
                </a:solidFill>
                <a:latin typeface="Architects Daughter"/>
                <a:ea typeface="Architects Daughter"/>
                <a:cs typeface="Architects Daughter"/>
                <a:sym typeface="Architects Daughter"/>
              </a:rPr>
              <a:t>”</a:t>
            </a:r>
            <a:endParaRPr b="0" i="0" sz="1400" u="none" cap="none" strike="noStrike">
              <a:solidFill>
                <a:srgbClr val="000000"/>
              </a:solidFill>
              <a:latin typeface="Arial"/>
              <a:ea typeface="Arial"/>
              <a:cs typeface="Arial"/>
              <a:sym typeface="Arial"/>
            </a:endParaRPr>
          </a:p>
        </p:txBody>
      </p:sp>
      <p:sp>
        <p:nvSpPr>
          <p:cNvPr id="1251" name="Google Shape;1251;p73"/>
          <p:cNvSpPr/>
          <p:nvPr/>
        </p:nvSpPr>
        <p:spPr>
          <a:xfrm>
            <a:off x="6549200" y="1452650"/>
            <a:ext cx="5406900" cy="1087200"/>
          </a:xfrm>
          <a:prstGeom prst="wedgeEllipseCallout">
            <a:avLst>
              <a:gd fmla="val -46345" name="adj1"/>
              <a:gd fmla="val 107733" name="adj2"/>
            </a:avLst>
          </a:prstGeom>
          <a:noFill/>
          <a:ln cap="flat" cmpd="sng" w="28575">
            <a:solidFill>
              <a:srgbClr val="3F3F3F"/>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rgbClr val="000000"/>
                </a:solidFill>
                <a:latin typeface="Architects Daughter"/>
                <a:ea typeface="Architects Daughter"/>
                <a:cs typeface="Architects Daughter"/>
                <a:sym typeface="Architects Daughter"/>
              </a:rPr>
              <a:t>“</a:t>
            </a:r>
            <a:r>
              <a:rPr b="1" lang="en-IE" sz="2000">
                <a:latin typeface="Architects Daughter"/>
                <a:ea typeface="Architects Daughter"/>
                <a:cs typeface="Architects Daughter"/>
                <a:sym typeface="Architects Daughter"/>
              </a:rPr>
              <a:t>Do you mean an overview of your </a:t>
            </a:r>
            <a:r>
              <a:rPr b="1" lang="en-IE" sz="2000" u="sng">
                <a:latin typeface="Architects Daughter"/>
                <a:ea typeface="Architects Daughter"/>
                <a:cs typeface="Architects Daughter"/>
                <a:sym typeface="Architects Daughter"/>
              </a:rPr>
              <a:t>interest </a:t>
            </a:r>
            <a:r>
              <a:rPr b="1" lang="en-IE" sz="2000">
                <a:latin typeface="Architects Daughter"/>
                <a:ea typeface="Architects Daughter"/>
                <a:cs typeface="Architects Daughter"/>
                <a:sym typeface="Architects Daughter"/>
              </a:rPr>
              <a:t>in this company?</a:t>
            </a:r>
            <a:r>
              <a:rPr b="1" i="0" lang="en-IE" sz="2000" u="none" cap="none" strike="noStrike">
                <a:solidFill>
                  <a:srgbClr val="000000"/>
                </a:solidFill>
                <a:latin typeface="Architects Daughter"/>
                <a:ea typeface="Architects Daughter"/>
                <a:cs typeface="Architects Daughter"/>
                <a:sym typeface="Architects Daughter"/>
              </a:rPr>
              <a: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1000"/>
                                        <p:tgtEl>
                                          <p:spTgt spid="1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1000"/>
                                        <p:tgtEl>
                                          <p:spTgt spid="1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1000"/>
                                        <p:tgtEl>
                                          <p:spTgt spid="1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4"/>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WSD Task</a:t>
            </a:r>
            <a:endParaRPr/>
          </a:p>
        </p:txBody>
      </p:sp>
      <p:pic>
        <p:nvPicPr>
          <p:cNvPr descr="Image result for gears" id="1258" name="Google Shape;1258;p74"/>
          <p:cNvPicPr preferRelativeResize="0"/>
          <p:nvPr/>
        </p:nvPicPr>
        <p:blipFill rotWithShape="1">
          <a:blip r:embed="rId3">
            <a:alphaModFix/>
          </a:blip>
          <a:srcRect b="0" l="0" r="0" t="0"/>
          <a:stretch/>
        </p:blipFill>
        <p:spPr>
          <a:xfrm>
            <a:off x="5121372" y="1309153"/>
            <a:ext cx="1763662" cy="1216842"/>
          </a:xfrm>
          <a:prstGeom prst="rect">
            <a:avLst/>
          </a:prstGeom>
          <a:noFill/>
          <a:ln>
            <a:noFill/>
          </a:ln>
        </p:spPr>
      </p:pic>
      <p:sp>
        <p:nvSpPr>
          <p:cNvPr id="1259" name="Google Shape;1259;p74"/>
          <p:cNvSpPr txBox="1"/>
          <p:nvPr/>
        </p:nvSpPr>
        <p:spPr>
          <a:xfrm>
            <a:off x="4773500" y="2546925"/>
            <a:ext cx="2301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IE" sz="2400" u="none" cap="none" strike="noStrike">
                <a:solidFill>
                  <a:srgbClr val="7F7F7F"/>
                </a:solidFill>
                <a:latin typeface="Calibri"/>
                <a:ea typeface="Calibri"/>
                <a:cs typeface="Calibri"/>
                <a:sym typeface="Calibri"/>
              </a:rPr>
              <a:t>WSD Algorithm</a:t>
            </a:r>
            <a:endParaRPr b="0" i="0" sz="1400" u="none" cap="none" strike="noStrike">
              <a:solidFill>
                <a:srgbClr val="000000"/>
              </a:solidFill>
              <a:latin typeface="Arial"/>
              <a:ea typeface="Arial"/>
              <a:cs typeface="Arial"/>
              <a:sym typeface="Arial"/>
            </a:endParaRPr>
          </a:p>
        </p:txBody>
      </p:sp>
      <p:cxnSp>
        <p:nvCxnSpPr>
          <p:cNvPr id="1260" name="Google Shape;1260;p74"/>
          <p:cNvCxnSpPr>
            <a:stCxn id="1258" idx="3"/>
            <a:endCxn id="1261" idx="1"/>
          </p:cNvCxnSpPr>
          <p:nvPr/>
        </p:nvCxnSpPr>
        <p:spPr>
          <a:xfrm>
            <a:off x="6885034" y="1917573"/>
            <a:ext cx="1657200" cy="0"/>
          </a:xfrm>
          <a:prstGeom prst="straightConnector1">
            <a:avLst/>
          </a:prstGeom>
          <a:noFill/>
          <a:ln cap="flat" cmpd="sng" w="38100">
            <a:solidFill>
              <a:srgbClr val="000000"/>
            </a:solidFill>
            <a:prstDash val="solid"/>
            <a:round/>
            <a:headEnd len="sm" w="sm" type="none"/>
            <a:tailEnd len="lg" w="lg" type="stealth"/>
          </a:ln>
          <a:effectLst>
            <a:outerShdw blurRad="40000" rotWithShape="0" dir="5400000" dist="23000">
              <a:srgbClr val="000000">
                <a:alpha val="34510"/>
              </a:srgbClr>
            </a:outerShdw>
          </a:effectLst>
        </p:spPr>
      </p:cxnSp>
      <p:cxnSp>
        <p:nvCxnSpPr>
          <p:cNvPr id="1262" name="Google Shape;1262;p74"/>
          <p:cNvCxnSpPr>
            <a:stCxn id="1263" idx="3"/>
            <a:endCxn id="1258" idx="1"/>
          </p:cNvCxnSpPr>
          <p:nvPr/>
        </p:nvCxnSpPr>
        <p:spPr>
          <a:xfrm>
            <a:off x="2837853" y="1917580"/>
            <a:ext cx="2283600" cy="0"/>
          </a:xfrm>
          <a:prstGeom prst="straightConnector1">
            <a:avLst/>
          </a:prstGeom>
          <a:noFill/>
          <a:ln cap="flat" cmpd="sng" w="38100">
            <a:solidFill>
              <a:srgbClr val="000000"/>
            </a:solidFill>
            <a:prstDash val="solid"/>
            <a:round/>
            <a:headEnd len="sm" w="sm" type="none"/>
            <a:tailEnd len="lg" w="lg" type="stealth"/>
          </a:ln>
          <a:effectLst>
            <a:outerShdw blurRad="40000" rotWithShape="0" dir="5400000" dist="23000">
              <a:srgbClr val="000000">
                <a:alpha val="34510"/>
              </a:srgbClr>
            </a:outerShdw>
          </a:effectLst>
        </p:spPr>
      </p:cxnSp>
      <p:sp>
        <p:nvSpPr>
          <p:cNvPr id="1263" name="Google Shape;1263;p74"/>
          <p:cNvSpPr txBox="1"/>
          <p:nvPr/>
        </p:nvSpPr>
        <p:spPr>
          <a:xfrm>
            <a:off x="275253" y="1686730"/>
            <a:ext cx="2562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E" sz="2400" u="none" cap="none" strike="noStrike">
                <a:solidFill>
                  <a:srgbClr val="000000"/>
                </a:solidFill>
                <a:latin typeface="Calibri"/>
                <a:ea typeface="Calibri"/>
                <a:cs typeface="Calibri"/>
                <a:sym typeface="Calibri"/>
              </a:rPr>
              <a:t>a </a:t>
            </a:r>
            <a:r>
              <a:rPr b="1" i="0" lang="en-IE" sz="2400" u="none" cap="none" strike="noStrike">
                <a:solidFill>
                  <a:srgbClr val="000000"/>
                </a:solidFill>
                <a:latin typeface="Calibri"/>
                <a:ea typeface="Calibri"/>
                <a:cs typeface="Calibri"/>
                <a:sym typeface="Calibri"/>
              </a:rPr>
              <a:t>word in context</a:t>
            </a:r>
            <a:r>
              <a:rPr b="0" i="0" lang="en-IE" sz="2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64" name="Google Shape;1264;p74"/>
          <p:cNvSpPr txBox="1"/>
          <p:nvPr/>
        </p:nvSpPr>
        <p:spPr>
          <a:xfrm>
            <a:off x="275250" y="3326650"/>
            <a:ext cx="4114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IE" sz="2400" u="none" cap="none" strike="noStrike">
                <a:solidFill>
                  <a:srgbClr val="000000"/>
                </a:solidFill>
                <a:latin typeface="Calibri"/>
                <a:ea typeface="Calibri"/>
                <a:cs typeface="Calibri"/>
                <a:sym typeface="Calibri"/>
              </a:rPr>
              <a:t>fixed </a:t>
            </a:r>
            <a:r>
              <a:rPr b="1" i="0" lang="en-IE" sz="2400" u="none" cap="none" strike="noStrike">
                <a:solidFill>
                  <a:srgbClr val="000000"/>
                </a:solidFill>
                <a:latin typeface="Calibri"/>
                <a:ea typeface="Calibri"/>
                <a:cs typeface="Calibri"/>
                <a:sym typeface="Calibri"/>
              </a:rPr>
              <a:t>inventory of word senses</a:t>
            </a:r>
            <a:endParaRPr b="1" i="0" sz="1400" u="none" cap="none" strike="noStrike">
              <a:solidFill>
                <a:srgbClr val="000000"/>
              </a:solidFill>
            </a:endParaRPr>
          </a:p>
        </p:txBody>
      </p:sp>
      <p:cxnSp>
        <p:nvCxnSpPr>
          <p:cNvPr id="1265" name="Google Shape;1265;p74"/>
          <p:cNvCxnSpPr>
            <a:stCxn id="1264" idx="3"/>
            <a:endCxn id="1258" idx="1"/>
          </p:cNvCxnSpPr>
          <p:nvPr/>
        </p:nvCxnSpPr>
        <p:spPr>
          <a:xfrm flipH="1" rot="10800000">
            <a:off x="4390050" y="1917700"/>
            <a:ext cx="731400" cy="1639800"/>
          </a:xfrm>
          <a:prstGeom prst="straightConnector1">
            <a:avLst/>
          </a:prstGeom>
          <a:noFill/>
          <a:ln cap="flat" cmpd="sng" w="38100">
            <a:solidFill>
              <a:srgbClr val="000000"/>
            </a:solidFill>
            <a:prstDash val="solid"/>
            <a:round/>
            <a:headEnd len="sm" w="sm" type="none"/>
            <a:tailEnd len="lg" w="lg" type="stealth"/>
          </a:ln>
          <a:effectLst>
            <a:outerShdw blurRad="40000" rotWithShape="0" dir="5400000" dist="23000">
              <a:srgbClr val="000000">
                <a:alpha val="34510"/>
              </a:srgbClr>
            </a:outerShdw>
          </a:effectLst>
        </p:spPr>
      </p:cxnSp>
      <p:sp>
        <p:nvSpPr>
          <p:cNvPr id="1261" name="Google Shape;1261;p74"/>
          <p:cNvSpPr txBox="1"/>
          <p:nvPr/>
        </p:nvSpPr>
        <p:spPr>
          <a:xfrm>
            <a:off x="8542225" y="1502075"/>
            <a:ext cx="3442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IE" sz="2400">
                <a:latin typeface="Calibri"/>
                <a:ea typeface="Calibri"/>
                <a:cs typeface="Calibri"/>
                <a:sym typeface="Calibri"/>
              </a:rPr>
              <a:t>disambiguated (correct) </a:t>
            </a:r>
            <a:r>
              <a:rPr b="1" i="0" lang="en-IE" sz="2400" u="none" cap="none" strike="noStrike">
                <a:solidFill>
                  <a:srgbClr val="000000"/>
                </a:solidFill>
                <a:latin typeface="Calibri"/>
                <a:ea typeface="Calibri"/>
                <a:cs typeface="Calibri"/>
                <a:sym typeface="Calibri"/>
              </a:rPr>
              <a:t>word sense</a:t>
            </a:r>
            <a:endParaRPr b="1" i="0" sz="1400" u="none" cap="none" strike="noStrike">
              <a:solidFill>
                <a:srgbClr val="000000"/>
              </a:solidFill>
            </a:endParaRPr>
          </a:p>
        </p:txBody>
      </p:sp>
      <p:sp>
        <p:nvSpPr>
          <p:cNvPr id="1266" name="Google Shape;1266;p74"/>
          <p:cNvSpPr txBox="1"/>
          <p:nvPr/>
        </p:nvSpPr>
        <p:spPr>
          <a:xfrm>
            <a:off x="275250" y="2372925"/>
            <a:ext cx="3822600" cy="831000"/>
          </a:xfrm>
          <a:prstGeom prst="rect">
            <a:avLst/>
          </a:prstGeom>
          <a:solidFill>
            <a:srgbClr val="FFFFCC"/>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i="1" lang="en-IE" sz="2400" u="none" cap="none" strike="noStrike">
                <a:solidFill>
                  <a:schemeClr val="accent1"/>
                </a:solidFill>
                <a:latin typeface="Calibri"/>
                <a:ea typeface="Calibri"/>
                <a:cs typeface="Calibri"/>
                <a:sym typeface="Calibri"/>
              </a:rPr>
              <a:t>An electric guitar and </a:t>
            </a:r>
            <a:r>
              <a:rPr b="1" i="1" lang="en-IE" sz="2400" u="none" cap="none" strike="noStrike">
                <a:solidFill>
                  <a:schemeClr val="accent1"/>
                </a:solidFill>
                <a:latin typeface="Calibri"/>
                <a:ea typeface="Calibri"/>
                <a:cs typeface="Calibri"/>
                <a:sym typeface="Calibri"/>
              </a:rPr>
              <a:t>bass</a:t>
            </a:r>
            <a:r>
              <a:rPr i="1" lang="en-IE" sz="2400" u="none" cap="none" strike="noStrike">
                <a:solidFill>
                  <a:schemeClr val="accent1"/>
                </a:solidFill>
                <a:latin typeface="Calibri"/>
                <a:ea typeface="Calibri"/>
                <a:cs typeface="Calibri"/>
                <a:sym typeface="Calibri"/>
              </a:rPr>
              <a:t> player stand off to one side</a:t>
            </a:r>
            <a:endParaRPr i="1" sz="2400" u="none" cap="none" strike="noStrike">
              <a:solidFill>
                <a:srgbClr val="000000"/>
              </a:solidFill>
              <a:latin typeface="Calibri"/>
              <a:ea typeface="Calibri"/>
              <a:cs typeface="Calibri"/>
              <a:sym typeface="Calibri"/>
            </a:endParaRPr>
          </a:p>
        </p:txBody>
      </p:sp>
      <p:pic>
        <p:nvPicPr>
          <p:cNvPr id="1267" name="Google Shape;1267;p74"/>
          <p:cNvPicPr preferRelativeResize="0"/>
          <p:nvPr/>
        </p:nvPicPr>
        <p:blipFill rotWithShape="1">
          <a:blip r:embed="rId4">
            <a:alphaModFix/>
          </a:blip>
          <a:srcRect b="0" l="0" r="0" t="0"/>
          <a:stretch/>
        </p:blipFill>
        <p:spPr>
          <a:xfrm>
            <a:off x="389224" y="3864550"/>
            <a:ext cx="5125224" cy="1756475"/>
          </a:xfrm>
          <a:prstGeom prst="rect">
            <a:avLst/>
          </a:prstGeom>
          <a:noFill/>
          <a:ln>
            <a:noFill/>
          </a:ln>
          <a:effectLst>
            <a:outerShdw blurRad="292100" rotWithShape="0" algn="tl" dir="2700000" dist="139700">
              <a:srgbClr val="333333">
                <a:alpha val="64310"/>
              </a:srgbClr>
            </a:outerShdw>
          </a:effectLst>
        </p:spPr>
      </p:pic>
      <p:sp>
        <p:nvSpPr>
          <p:cNvPr id="1268" name="Google Shape;1268;p74"/>
          <p:cNvSpPr txBox="1"/>
          <p:nvPr/>
        </p:nvSpPr>
        <p:spPr>
          <a:xfrm>
            <a:off x="7153700" y="2362275"/>
            <a:ext cx="4830900" cy="831000"/>
          </a:xfrm>
          <a:prstGeom prst="rect">
            <a:avLst/>
          </a:prstGeom>
          <a:solidFill>
            <a:srgbClr val="CCFF99"/>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i="1" lang="en-IE" sz="2400" u="none" cap="none" strike="noStrike">
                <a:solidFill>
                  <a:schemeClr val="accent1"/>
                </a:solidFill>
                <a:latin typeface="Calibri"/>
                <a:ea typeface="Calibri"/>
                <a:cs typeface="Calibri"/>
                <a:sym typeface="Calibri"/>
              </a:rPr>
              <a:t>An electric guitar and </a:t>
            </a:r>
            <a:r>
              <a:rPr b="1" i="1" lang="en-IE" sz="2400" u="none" cap="none" strike="noStrike">
                <a:solidFill>
                  <a:schemeClr val="accent1"/>
                </a:solidFill>
                <a:latin typeface="Calibri"/>
                <a:ea typeface="Calibri"/>
                <a:cs typeface="Calibri"/>
                <a:sym typeface="Calibri"/>
              </a:rPr>
              <a:t>bass</a:t>
            </a:r>
            <a:r>
              <a:rPr b="1" baseline="30000" i="1" lang="en-IE" sz="2400" u="none" cap="none" strike="noStrike">
                <a:solidFill>
                  <a:schemeClr val="accent1"/>
                </a:solidFill>
                <a:latin typeface="Calibri"/>
                <a:ea typeface="Calibri"/>
                <a:cs typeface="Calibri"/>
                <a:sym typeface="Calibri"/>
              </a:rPr>
              <a:t>7 INSTRUMENT</a:t>
            </a:r>
            <a:r>
              <a:rPr i="1" lang="en-IE" sz="2400" u="none" cap="none" strike="noStrike">
                <a:solidFill>
                  <a:schemeClr val="accent1"/>
                </a:solidFill>
                <a:latin typeface="Calibri"/>
                <a:ea typeface="Calibri"/>
                <a:cs typeface="Calibri"/>
                <a:sym typeface="Calibri"/>
              </a:rPr>
              <a:t> player stand off to one side</a:t>
            </a:r>
            <a:endParaRPr i="1" sz="1400" u="none" cap="none" strike="noStrike">
              <a:solidFill>
                <a:srgbClr val="000000"/>
              </a:solidFill>
              <a:latin typeface="Calibri"/>
              <a:ea typeface="Calibri"/>
              <a:cs typeface="Calibri"/>
              <a:sym typeface="Calibri"/>
            </a:endParaRPr>
          </a:p>
        </p:txBody>
      </p:sp>
      <p:sp>
        <p:nvSpPr>
          <p:cNvPr id="1269" name="Google Shape;1269;p74"/>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75"/>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Approaches to WSD</a:t>
            </a:r>
            <a:endParaRPr/>
          </a:p>
        </p:txBody>
      </p:sp>
      <p:sp>
        <p:nvSpPr>
          <p:cNvPr id="1276" name="Google Shape;1276;p75"/>
          <p:cNvSpPr txBox="1"/>
          <p:nvPr>
            <p:ph idx="1" type="body"/>
          </p:nvPr>
        </p:nvSpPr>
        <p:spPr>
          <a:xfrm>
            <a:off x="838200" y="1628350"/>
            <a:ext cx="10515600" cy="4228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IE">
                <a:solidFill>
                  <a:schemeClr val="dk1"/>
                </a:solidFill>
              </a:rPr>
              <a:t>Unsupervised</a:t>
            </a:r>
            <a:endParaRPr>
              <a:solidFill>
                <a:schemeClr val="dk1"/>
              </a:solidFill>
            </a:endParaRPr>
          </a:p>
          <a:p>
            <a:pPr indent="-342900" lvl="0" marL="800100" rtl="0" algn="l">
              <a:spcBef>
                <a:spcPts val="600"/>
              </a:spcBef>
              <a:spcAft>
                <a:spcPts val="0"/>
              </a:spcAft>
              <a:buClr>
                <a:schemeClr val="dk1"/>
              </a:buClr>
              <a:buSzPts val="2800"/>
              <a:buChar char="•"/>
            </a:pPr>
            <a:r>
              <a:rPr lang="en-IE" sz="2400">
                <a:solidFill>
                  <a:schemeClr val="dk1"/>
                </a:solidFill>
              </a:rPr>
              <a:t>Knowledge-based </a:t>
            </a:r>
            <a:endParaRPr sz="2400">
              <a:solidFill>
                <a:schemeClr val="dk1"/>
              </a:solidFill>
            </a:endParaRPr>
          </a:p>
          <a:p>
            <a:pPr indent="-342900" lvl="0" marL="800100" rtl="0" algn="l">
              <a:spcBef>
                <a:spcPts val="600"/>
              </a:spcBef>
              <a:spcAft>
                <a:spcPts val="0"/>
              </a:spcAft>
              <a:buClr>
                <a:schemeClr val="dk1"/>
              </a:buClr>
              <a:buSzPts val="2800"/>
              <a:buChar char="•"/>
            </a:pPr>
            <a:r>
              <a:rPr lang="en-IE" sz="2400">
                <a:solidFill>
                  <a:schemeClr val="dk1"/>
                </a:solidFill>
              </a:rPr>
              <a:t>Graph-based</a:t>
            </a:r>
            <a:endParaRPr>
              <a:solidFill>
                <a:schemeClr val="dk1"/>
              </a:solidFill>
            </a:endParaRPr>
          </a:p>
          <a:p>
            <a:pPr indent="0" lvl="0" marL="50800" rtl="0" algn="l">
              <a:spcBef>
                <a:spcPts val="600"/>
              </a:spcBef>
              <a:spcAft>
                <a:spcPts val="0"/>
              </a:spcAft>
              <a:buNone/>
            </a:pPr>
            <a:r>
              <a:rPr lang="en-IE">
                <a:solidFill>
                  <a:schemeClr val="dk1"/>
                </a:solidFill>
              </a:rPr>
              <a:t>Supervised </a:t>
            </a:r>
            <a:endParaRPr>
              <a:solidFill>
                <a:schemeClr val="dk1"/>
              </a:solidFill>
            </a:endParaRPr>
          </a:p>
          <a:p>
            <a:pPr indent="-381000" lvl="1" marL="914400" rtl="0" algn="l">
              <a:spcBef>
                <a:spcPts val="500"/>
              </a:spcBef>
              <a:spcAft>
                <a:spcPts val="0"/>
              </a:spcAft>
              <a:buClr>
                <a:schemeClr val="dk1"/>
              </a:buClr>
              <a:buSzPts val="2400"/>
              <a:buChar char="•"/>
            </a:pPr>
            <a:r>
              <a:rPr lang="en-IE">
                <a:solidFill>
                  <a:schemeClr val="dk1"/>
                </a:solidFill>
              </a:rPr>
              <a:t>Word Sense Annotated Corpora</a:t>
            </a:r>
            <a:endParaRPr>
              <a:solidFill>
                <a:schemeClr val="dk1"/>
              </a:solidFill>
            </a:endParaRPr>
          </a:p>
          <a:p>
            <a:pPr indent="0" lvl="0" marL="0" rtl="0" algn="l">
              <a:spcBef>
                <a:spcPts val="1000"/>
              </a:spcBef>
              <a:spcAft>
                <a:spcPts val="0"/>
              </a:spcAft>
              <a:buNone/>
            </a:pPr>
            <a:r>
              <a:rPr lang="en-IE">
                <a:solidFill>
                  <a:schemeClr val="dk1"/>
                </a:solidFill>
              </a:rPr>
              <a:t>Semi-supervised</a:t>
            </a:r>
            <a:endParaRPr>
              <a:solidFill>
                <a:schemeClr val="dk1"/>
              </a:solidFill>
            </a:endParaRPr>
          </a:p>
          <a:p>
            <a:pPr indent="-342900" lvl="0" marL="800100" rtl="0" algn="l">
              <a:spcBef>
                <a:spcPts val="600"/>
              </a:spcBef>
              <a:spcAft>
                <a:spcPts val="0"/>
              </a:spcAft>
              <a:buClr>
                <a:schemeClr val="dk1"/>
              </a:buClr>
              <a:buSzPts val="2800"/>
              <a:buChar char="•"/>
            </a:pPr>
            <a:r>
              <a:rPr lang="en-IE" sz="2400">
                <a:solidFill>
                  <a:schemeClr val="dk1"/>
                </a:solidFill>
              </a:rPr>
              <a:t>Distant supervision </a:t>
            </a:r>
            <a:endParaRPr>
              <a:solidFill>
                <a:schemeClr val="dk1"/>
              </a:solidFill>
            </a:endParaRPr>
          </a:p>
        </p:txBody>
      </p:sp>
      <p:pic>
        <p:nvPicPr>
          <p:cNvPr descr="Machine Learning by Stanford University | Coursera" id="1277" name="Google Shape;1277;p75"/>
          <p:cNvPicPr preferRelativeResize="0"/>
          <p:nvPr/>
        </p:nvPicPr>
        <p:blipFill rotWithShape="1">
          <a:blip r:embed="rId3">
            <a:alphaModFix/>
          </a:blip>
          <a:srcRect b="0" l="19012" r="17696" t="0"/>
          <a:stretch/>
        </p:blipFill>
        <p:spPr>
          <a:xfrm>
            <a:off x="7914603" y="1332000"/>
            <a:ext cx="3982535" cy="3542846"/>
          </a:xfrm>
          <a:prstGeom prst="rect">
            <a:avLst/>
          </a:prstGeom>
          <a:noFill/>
          <a:ln>
            <a:noFill/>
          </a:ln>
        </p:spPr>
      </p:pic>
      <p:sp>
        <p:nvSpPr>
          <p:cNvPr id="1278" name="Google Shape;1278;p75"/>
          <p:cNvSpPr txBox="1"/>
          <p:nvPr/>
        </p:nvSpPr>
        <p:spPr>
          <a:xfrm>
            <a:off x="3638651" y="6218251"/>
            <a:ext cx="7834500" cy="23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IE" sz="950" u="none" cap="none" strike="noStrike">
                <a:solidFill>
                  <a:srgbClr val="000000"/>
                </a:solidFill>
                <a:latin typeface="Calibri"/>
                <a:ea typeface="Calibri"/>
                <a:cs typeface="Calibri"/>
                <a:sym typeface="Calibri"/>
              </a:rPr>
              <a:t>Image </a:t>
            </a:r>
            <a:r>
              <a:rPr lang="en-IE" sz="950">
                <a:latin typeface="Calibri"/>
                <a:ea typeface="Calibri"/>
                <a:cs typeface="Calibri"/>
                <a:sym typeface="Calibri"/>
              </a:rPr>
              <a:t>source</a:t>
            </a:r>
            <a:r>
              <a:rPr b="0" i="0" lang="en-IE" sz="950" u="none" cap="none" strike="noStrike">
                <a:solidFill>
                  <a:srgbClr val="000000"/>
                </a:solidFill>
                <a:latin typeface="Calibri"/>
                <a:ea typeface="Calibri"/>
                <a:cs typeface="Calibri"/>
                <a:sym typeface="Calibri"/>
              </a:rPr>
              <a:t>: </a:t>
            </a:r>
            <a:r>
              <a:rPr b="0" i="0" lang="en-IE" sz="950" u="sng" cap="none" strike="noStrike">
                <a:solidFill>
                  <a:srgbClr val="000000"/>
                </a:solidFill>
                <a:latin typeface="Calibri"/>
                <a:ea typeface="Calibri"/>
                <a:cs typeface="Calibri"/>
                <a:sym typeface="Calibri"/>
                <a:hlinkClick r:id="rId4">
                  <a:extLst>
                    <a:ext uri="{A12FA001-AC4F-418D-AE19-62706E023703}">
                      <ahyp:hlinkClr val="tx"/>
                    </a:ext>
                  </a:extLst>
                </a:hlinkClick>
              </a:rPr>
              <a:t>https://www.coursera.org/learn/machine-learning</a:t>
            </a:r>
            <a:r>
              <a:rPr b="0" i="0" lang="en-IE" sz="950" u="none" cap="none" strike="noStrike">
                <a:solidFill>
                  <a:srgbClr val="000000"/>
                </a:solidFill>
                <a:latin typeface="Calibri"/>
                <a:ea typeface="Calibri"/>
                <a:cs typeface="Calibri"/>
                <a:sym typeface="Calibri"/>
              </a:rPr>
              <a:t> </a:t>
            </a:r>
            <a:endParaRPr b="0" i="0" sz="1300" u="none" cap="none" strike="noStrike">
              <a:solidFill>
                <a:srgbClr val="000000"/>
              </a:solidFill>
              <a:latin typeface="Arial"/>
              <a:ea typeface="Arial"/>
              <a:cs typeface="Arial"/>
              <a:sym typeface="Arial"/>
            </a:endParaRPr>
          </a:p>
        </p:txBody>
      </p:sp>
      <p:sp>
        <p:nvSpPr>
          <p:cNvPr id="1279" name="Google Shape;1279;p75"/>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76"/>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a:t>
            </a:r>
            <a:r>
              <a:rPr lang="en-IE"/>
              <a:t>Simplified) </a:t>
            </a:r>
            <a:r>
              <a:rPr b="0" i="0" lang="en-IE" sz="4400" u="none" cap="none" strike="noStrike">
                <a:solidFill>
                  <a:srgbClr val="75114A"/>
                </a:solidFill>
                <a:latin typeface="Calibri"/>
                <a:ea typeface="Calibri"/>
                <a:cs typeface="Calibri"/>
                <a:sym typeface="Calibri"/>
              </a:rPr>
              <a:t>Lesk Algorithm</a:t>
            </a:r>
            <a:endParaRPr/>
          </a:p>
        </p:txBody>
      </p:sp>
      <p:pic>
        <p:nvPicPr>
          <p:cNvPr id="1285" name="Google Shape;1285;p76"/>
          <p:cNvPicPr preferRelativeResize="0"/>
          <p:nvPr/>
        </p:nvPicPr>
        <p:blipFill rotWithShape="1">
          <a:blip r:embed="rId3">
            <a:alphaModFix/>
          </a:blip>
          <a:srcRect b="17621" l="17448" r="13747" t="16821"/>
          <a:stretch/>
        </p:blipFill>
        <p:spPr>
          <a:xfrm>
            <a:off x="2395350" y="1445675"/>
            <a:ext cx="7401302" cy="3966651"/>
          </a:xfrm>
          <a:prstGeom prst="rect">
            <a:avLst/>
          </a:prstGeom>
          <a:noFill/>
          <a:ln>
            <a:noFill/>
          </a:ln>
        </p:spPr>
      </p:pic>
      <p:sp>
        <p:nvSpPr>
          <p:cNvPr id="1286" name="Google Shape;1286;p76"/>
          <p:cNvSpPr txBox="1"/>
          <p:nvPr/>
        </p:nvSpPr>
        <p:spPr>
          <a:xfrm>
            <a:off x="3920875" y="6111362"/>
            <a:ext cx="36507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i="0" lang="en-IE" sz="1000" u="none" cap="none" strike="noStrike">
                <a:solidFill>
                  <a:srgbClr val="000000"/>
                </a:solidFill>
                <a:latin typeface="Calibri"/>
                <a:ea typeface="Calibri"/>
                <a:cs typeface="Calibri"/>
                <a:sym typeface="Calibri"/>
              </a:rPr>
              <a:t>Jurafsky &amp; Martin, 3</a:t>
            </a:r>
            <a:r>
              <a:rPr baseline="30000" i="0" lang="en-IE" sz="1000" u="none" cap="none" strike="noStrike">
                <a:solidFill>
                  <a:srgbClr val="000000"/>
                </a:solidFill>
                <a:latin typeface="Calibri"/>
                <a:ea typeface="Calibri"/>
                <a:cs typeface="Calibri"/>
                <a:sym typeface="Calibri"/>
              </a:rPr>
              <a:t>rd</a:t>
            </a:r>
            <a:r>
              <a:rPr i="0" lang="en-IE" sz="1000" u="none" cap="none" strike="noStrike">
                <a:solidFill>
                  <a:srgbClr val="000000"/>
                </a:solidFill>
                <a:latin typeface="Calibri"/>
                <a:ea typeface="Calibri"/>
                <a:cs typeface="Calibri"/>
                <a:sym typeface="Calibri"/>
              </a:rPr>
              <a:t> ed., p.367</a:t>
            </a:r>
            <a:endParaRPr i="0" sz="1000" u="none" cap="none" strike="noStrike">
              <a:solidFill>
                <a:srgbClr val="000000"/>
              </a:solidFill>
              <a:latin typeface="Calibri"/>
              <a:ea typeface="Calibri"/>
              <a:cs typeface="Calibri"/>
              <a:sym typeface="Calibri"/>
            </a:endParaRPr>
          </a:p>
        </p:txBody>
      </p:sp>
      <p:sp>
        <p:nvSpPr>
          <p:cNvPr id="1287" name="Google Shape;1287;p76"/>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77"/>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Supervised WSD - Sense Annotated Corpora</a:t>
            </a:r>
            <a:endParaRPr/>
          </a:p>
        </p:txBody>
      </p:sp>
      <p:pic>
        <p:nvPicPr>
          <p:cNvPr id="1294" name="Google Shape;1294;p77"/>
          <p:cNvPicPr preferRelativeResize="0"/>
          <p:nvPr/>
        </p:nvPicPr>
        <p:blipFill rotWithShape="1">
          <a:blip r:embed="rId3">
            <a:alphaModFix/>
          </a:blip>
          <a:srcRect b="0" l="0" r="0" t="0"/>
          <a:stretch/>
        </p:blipFill>
        <p:spPr>
          <a:xfrm>
            <a:off x="2171562" y="1408138"/>
            <a:ext cx="7848875" cy="4041725"/>
          </a:xfrm>
          <a:prstGeom prst="rect">
            <a:avLst/>
          </a:prstGeom>
          <a:noFill/>
          <a:ln>
            <a:noFill/>
          </a:ln>
          <a:effectLst>
            <a:outerShdw blurRad="292100" rotWithShape="0" algn="tl" dir="2700000" dist="139700">
              <a:srgbClr val="333333">
                <a:alpha val="64310"/>
              </a:srgbClr>
            </a:outerShdw>
          </a:effectLst>
        </p:spPr>
      </p:pic>
      <p:sp>
        <p:nvSpPr>
          <p:cNvPr id="1295" name="Google Shape;1295;p77"/>
          <p:cNvSpPr txBox="1"/>
          <p:nvPr/>
        </p:nvSpPr>
        <p:spPr>
          <a:xfrm>
            <a:off x="3747700" y="6123475"/>
            <a:ext cx="601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E" sz="1000">
                <a:solidFill>
                  <a:schemeClr val="dk1"/>
                </a:solidFill>
                <a:latin typeface="Calibri"/>
                <a:ea typeface="Calibri"/>
                <a:cs typeface="Calibri"/>
                <a:sym typeface="Calibri"/>
              </a:rPr>
              <a:t>all-words WSD task, mapping from input words (x) to WordNet senses (y) </a:t>
            </a:r>
            <a:r>
              <a:rPr lang="en-IE" sz="1000">
                <a:solidFill>
                  <a:schemeClr val="dk1"/>
                </a:solidFill>
                <a:latin typeface="Calibri"/>
                <a:ea typeface="Calibri"/>
                <a:cs typeface="Calibri"/>
                <a:sym typeface="Calibri"/>
              </a:rPr>
              <a:t>(Jurafsky &amp; Martin, 3</a:t>
            </a:r>
            <a:r>
              <a:rPr baseline="30000" lang="en-IE" sz="1000">
                <a:solidFill>
                  <a:schemeClr val="dk1"/>
                </a:solidFill>
                <a:latin typeface="Calibri"/>
                <a:ea typeface="Calibri"/>
                <a:cs typeface="Calibri"/>
                <a:sym typeface="Calibri"/>
              </a:rPr>
              <a:t>rd</a:t>
            </a:r>
            <a:r>
              <a:rPr lang="en-IE" sz="1000">
                <a:solidFill>
                  <a:schemeClr val="dk1"/>
                </a:solidFill>
                <a:latin typeface="Calibri"/>
                <a:ea typeface="Calibri"/>
                <a:cs typeface="Calibri"/>
                <a:sym typeface="Calibri"/>
              </a:rPr>
              <a:t> ed., p.364)</a:t>
            </a:r>
            <a:endParaRPr sz="1000">
              <a:solidFill>
                <a:schemeClr val="dk1"/>
              </a:solidFill>
            </a:endParaRPr>
          </a:p>
        </p:txBody>
      </p:sp>
      <p:sp>
        <p:nvSpPr>
          <p:cNvPr id="1296" name="Google Shape;1296;p77"/>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78"/>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75114A"/>
              </a:buClr>
              <a:buSzPts val="4400"/>
              <a:buFont typeface="Calibri"/>
              <a:buNone/>
            </a:pPr>
            <a:r>
              <a:rPr lang="en-IE"/>
              <a:t>Semantic Role Labelling (SRL)</a:t>
            </a:r>
            <a:endParaRPr/>
          </a:p>
        </p:txBody>
      </p:sp>
      <p:sp>
        <p:nvSpPr>
          <p:cNvPr id="1302" name="Google Shape;1302;p78"/>
          <p:cNvSpPr txBox="1"/>
          <p:nvPr/>
        </p:nvSpPr>
        <p:spPr>
          <a:xfrm>
            <a:off x="838200" y="1365075"/>
            <a:ext cx="10515600" cy="157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IE" sz="2400">
                <a:solidFill>
                  <a:schemeClr val="dk1"/>
                </a:solidFill>
                <a:latin typeface="Calibri"/>
                <a:ea typeface="Calibri"/>
                <a:cs typeface="Calibri"/>
                <a:sym typeface="Calibri"/>
              </a:rPr>
              <a:t>Process of understanding </a:t>
            </a:r>
            <a:r>
              <a:rPr b="1" lang="en-IE" sz="2400">
                <a:solidFill>
                  <a:schemeClr val="dk1"/>
                </a:solidFill>
                <a:latin typeface="Calibri"/>
                <a:ea typeface="Calibri"/>
                <a:cs typeface="Calibri"/>
                <a:sym typeface="Calibri"/>
              </a:rPr>
              <a:t>who </a:t>
            </a:r>
            <a:r>
              <a:rPr lang="en-IE" sz="2400">
                <a:solidFill>
                  <a:schemeClr val="dk1"/>
                </a:solidFill>
                <a:latin typeface="Calibri"/>
                <a:ea typeface="Calibri"/>
                <a:cs typeface="Calibri"/>
                <a:sym typeface="Calibri"/>
              </a:rPr>
              <a:t>did </a:t>
            </a:r>
            <a:r>
              <a:rPr b="1" lang="en-IE" sz="2400">
                <a:solidFill>
                  <a:schemeClr val="dk1"/>
                </a:solidFill>
                <a:latin typeface="Calibri"/>
                <a:ea typeface="Calibri"/>
                <a:cs typeface="Calibri"/>
                <a:sym typeface="Calibri"/>
              </a:rPr>
              <a:t>what </a:t>
            </a:r>
            <a:r>
              <a:rPr lang="en-IE" sz="2400">
                <a:solidFill>
                  <a:schemeClr val="dk1"/>
                </a:solidFill>
                <a:latin typeface="Calibri"/>
                <a:ea typeface="Calibri"/>
                <a:cs typeface="Calibri"/>
                <a:sym typeface="Calibri"/>
              </a:rPr>
              <a:t>to </a:t>
            </a:r>
            <a:r>
              <a:rPr b="1" lang="en-IE" sz="2400">
                <a:solidFill>
                  <a:schemeClr val="dk1"/>
                </a:solidFill>
                <a:latin typeface="Calibri"/>
                <a:ea typeface="Calibri"/>
                <a:cs typeface="Calibri"/>
                <a:sym typeface="Calibri"/>
              </a:rPr>
              <a:t>whom</a:t>
            </a:r>
            <a:r>
              <a:rPr lang="en-IE" sz="2400">
                <a:solidFill>
                  <a:schemeClr val="dk1"/>
                </a:solidFill>
                <a:latin typeface="Calibri"/>
                <a:ea typeface="Calibri"/>
                <a:cs typeface="Calibri"/>
                <a:sym typeface="Calibri"/>
              </a:rPr>
              <a:t>, </a:t>
            </a:r>
            <a:r>
              <a:rPr b="1" lang="en-IE" sz="2400">
                <a:solidFill>
                  <a:schemeClr val="dk1"/>
                </a:solidFill>
                <a:latin typeface="Calibri"/>
                <a:ea typeface="Calibri"/>
                <a:cs typeface="Calibri"/>
                <a:sym typeface="Calibri"/>
              </a:rPr>
              <a:t>with what</a:t>
            </a:r>
            <a:r>
              <a:rPr lang="en-IE" sz="2400">
                <a:solidFill>
                  <a:schemeClr val="dk1"/>
                </a:solidFill>
                <a:latin typeface="Calibri"/>
                <a:ea typeface="Calibri"/>
                <a:cs typeface="Calibri"/>
                <a:sym typeface="Calibri"/>
              </a:rPr>
              <a:t>, </a:t>
            </a:r>
            <a:r>
              <a:rPr b="1" lang="en-IE" sz="2400">
                <a:solidFill>
                  <a:schemeClr val="dk1"/>
                </a:solidFill>
                <a:latin typeface="Calibri"/>
                <a:ea typeface="Calibri"/>
                <a:cs typeface="Calibri"/>
                <a:sym typeface="Calibri"/>
              </a:rPr>
              <a:t>where </a:t>
            </a:r>
            <a:r>
              <a:rPr lang="en-IE"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rtl="0" algn="l">
              <a:spcBef>
                <a:spcPts val="1000"/>
              </a:spcBef>
              <a:spcAft>
                <a:spcPts val="0"/>
              </a:spcAft>
              <a:buClr>
                <a:schemeClr val="dk1"/>
              </a:buClr>
              <a:buSzPts val="2400"/>
              <a:buFont typeface="Arial"/>
              <a:buNone/>
            </a:pPr>
            <a:r>
              <a:rPr lang="en-IE" sz="2400">
                <a:solidFill>
                  <a:schemeClr val="dk1"/>
                </a:solidFill>
                <a:latin typeface="Calibri"/>
                <a:ea typeface="Calibri"/>
                <a:cs typeface="Calibri"/>
                <a:sym typeface="Calibri"/>
              </a:rPr>
              <a:t>NLP task of </a:t>
            </a:r>
            <a:r>
              <a:rPr b="1" lang="en-IE" sz="2400">
                <a:solidFill>
                  <a:schemeClr val="dk1"/>
                </a:solidFill>
                <a:latin typeface="Calibri"/>
                <a:ea typeface="Calibri"/>
                <a:cs typeface="Calibri"/>
                <a:sym typeface="Calibri"/>
              </a:rPr>
              <a:t>assigning labels to entities</a:t>
            </a:r>
            <a:r>
              <a:rPr lang="en-IE" sz="2400">
                <a:solidFill>
                  <a:schemeClr val="dk1"/>
                </a:solidFill>
                <a:latin typeface="Calibri"/>
                <a:ea typeface="Calibri"/>
                <a:cs typeface="Calibri"/>
                <a:sym typeface="Calibri"/>
              </a:rPr>
              <a:t> (expressed by words or phrases) indicating their </a:t>
            </a:r>
            <a:r>
              <a:rPr b="1" lang="en-IE" sz="2400">
                <a:solidFill>
                  <a:schemeClr val="dk1"/>
                </a:solidFill>
                <a:latin typeface="Calibri"/>
                <a:ea typeface="Calibri"/>
                <a:cs typeface="Calibri"/>
                <a:sym typeface="Calibri"/>
              </a:rPr>
              <a:t>semantic role in an event</a:t>
            </a:r>
            <a:r>
              <a:rPr lang="en-IE" sz="2400">
                <a:solidFill>
                  <a:schemeClr val="dk1"/>
                </a:solidFill>
                <a:latin typeface="Calibri"/>
                <a:ea typeface="Calibri"/>
                <a:cs typeface="Calibri"/>
                <a:sym typeface="Calibri"/>
              </a:rPr>
              <a:t> </a:t>
            </a:r>
            <a:endParaRPr b="1" sz="2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C00000"/>
              </a:solidFill>
              <a:latin typeface="Arial"/>
              <a:ea typeface="Arial"/>
              <a:cs typeface="Arial"/>
              <a:sym typeface="Arial"/>
            </a:endParaRPr>
          </a:p>
        </p:txBody>
      </p:sp>
      <p:sp>
        <p:nvSpPr>
          <p:cNvPr id="1303" name="Google Shape;1303;p78"/>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
        <p:nvSpPr>
          <p:cNvPr id="1304" name="Google Shape;1304;p78"/>
          <p:cNvSpPr txBox="1"/>
          <p:nvPr>
            <p:ph idx="1" type="body"/>
          </p:nvPr>
        </p:nvSpPr>
        <p:spPr>
          <a:xfrm>
            <a:off x="838200" y="2711475"/>
            <a:ext cx="10515600" cy="31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IE" sz="2400">
                <a:solidFill>
                  <a:schemeClr val="dk1"/>
                </a:solidFill>
              </a:rPr>
              <a:t>For example: </a:t>
            </a:r>
            <a:r>
              <a:rPr lang="en-IE" sz="2400">
                <a:solidFill>
                  <a:schemeClr val="dk1"/>
                </a:solidFill>
              </a:rPr>
              <a:t>several </a:t>
            </a:r>
            <a:r>
              <a:rPr b="1" lang="en-IE" sz="2400">
                <a:solidFill>
                  <a:schemeClr val="dk1"/>
                </a:solidFill>
              </a:rPr>
              <a:t>entities </a:t>
            </a:r>
            <a:r>
              <a:rPr lang="en-IE" sz="2400">
                <a:solidFill>
                  <a:schemeClr val="dk1"/>
                </a:solidFill>
              </a:rPr>
              <a:t>with different </a:t>
            </a:r>
            <a:r>
              <a:rPr b="1" lang="en-IE" sz="2400">
                <a:solidFill>
                  <a:schemeClr val="dk1"/>
                </a:solidFill>
              </a:rPr>
              <a:t>semantic roles </a:t>
            </a:r>
            <a:r>
              <a:rPr lang="en-IE" sz="2400">
                <a:solidFill>
                  <a:schemeClr val="dk1"/>
                </a:solidFill>
              </a:rPr>
              <a:t>in this </a:t>
            </a:r>
            <a:r>
              <a:rPr i="1" lang="en-IE" sz="2400">
                <a:solidFill>
                  <a:schemeClr val="dk1"/>
                </a:solidFill>
              </a:rPr>
              <a:t>hitting</a:t>
            </a:r>
            <a:r>
              <a:rPr lang="en-IE" sz="2400">
                <a:solidFill>
                  <a:schemeClr val="dk1"/>
                </a:solidFill>
              </a:rPr>
              <a:t> </a:t>
            </a:r>
            <a:r>
              <a:rPr b="1" lang="en-IE" sz="2400">
                <a:solidFill>
                  <a:schemeClr val="dk1"/>
                </a:solidFill>
              </a:rPr>
              <a:t>event:</a:t>
            </a:r>
            <a:endParaRPr sz="2400">
              <a:solidFill>
                <a:schemeClr val="dk1"/>
              </a:solidFill>
            </a:endParaRPr>
          </a:p>
          <a:p>
            <a:pPr indent="457200" lvl="0" marL="0" rtl="0" algn="l">
              <a:lnSpc>
                <a:spcPct val="100000"/>
              </a:lnSpc>
              <a:spcBef>
                <a:spcPts val="1000"/>
              </a:spcBef>
              <a:spcAft>
                <a:spcPts val="0"/>
              </a:spcAft>
              <a:buSzPts val="2800"/>
              <a:buNone/>
            </a:pPr>
            <a:r>
              <a:rPr i="1" lang="en-IE" sz="2000">
                <a:solidFill>
                  <a:srgbClr val="CC0000"/>
                </a:solidFill>
              </a:rPr>
              <a:t>[Kristina AGT] </a:t>
            </a:r>
            <a:r>
              <a:rPr i="1" lang="en-IE" sz="2000">
                <a:solidFill>
                  <a:schemeClr val="dk1"/>
                </a:solidFill>
              </a:rPr>
              <a:t>hit </a:t>
            </a:r>
            <a:r>
              <a:rPr i="1" lang="en-IE" sz="2000">
                <a:solidFill>
                  <a:srgbClr val="38761D"/>
                </a:solidFill>
              </a:rPr>
              <a:t>[Scott EXP] </a:t>
            </a:r>
            <a:r>
              <a:rPr i="1" lang="en-IE" sz="2000">
                <a:solidFill>
                  <a:schemeClr val="dk1"/>
                </a:solidFill>
              </a:rPr>
              <a:t>with </a:t>
            </a:r>
            <a:r>
              <a:rPr i="1" lang="en-IE" sz="2000">
                <a:solidFill>
                  <a:srgbClr val="0066FF"/>
                </a:solidFill>
              </a:rPr>
              <a:t>[a baseball INS] </a:t>
            </a:r>
            <a:r>
              <a:rPr i="1" lang="en-IE" sz="2000">
                <a:solidFill>
                  <a:schemeClr val="dk1"/>
                </a:solidFill>
              </a:rPr>
              <a:t>.</a:t>
            </a:r>
            <a:endParaRPr b="1" i="1" sz="2000">
              <a:solidFill>
                <a:schemeClr val="dk1"/>
              </a:solidFill>
            </a:endParaRPr>
          </a:p>
          <a:p>
            <a:pPr indent="457200" lvl="0" marL="0" rtl="0" algn="l">
              <a:lnSpc>
                <a:spcPct val="100000"/>
              </a:lnSpc>
              <a:spcBef>
                <a:spcPts val="1000"/>
              </a:spcBef>
              <a:spcAft>
                <a:spcPts val="0"/>
              </a:spcAft>
              <a:buClr>
                <a:srgbClr val="3F3F3F"/>
              </a:buClr>
              <a:buSzPts val="2800"/>
              <a:buFont typeface="Arial"/>
              <a:buNone/>
            </a:pPr>
            <a:r>
              <a:rPr b="1" lang="en-IE" sz="2000">
                <a:solidFill>
                  <a:schemeClr val="dk1"/>
                </a:solidFill>
              </a:rPr>
              <a:t>Where: </a:t>
            </a:r>
            <a:r>
              <a:rPr lang="en-IE" sz="2000">
                <a:solidFill>
                  <a:schemeClr val="dk1"/>
                </a:solidFill>
              </a:rPr>
              <a:t>AGENT (</a:t>
            </a:r>
            <a:r>
              <a:rPr lang="en-IE" sz="2000">
                <a:solidFill>
                  <a:srgbClr val="CC0000"/>
                </a:solidFill>
              </a:rPr>
              <a:t>AGT</a:t>
            </a:r>
            <a:r>
              <a:rPr lang="en-IE" sz="2000">
                <a:solidFill>
                  <a:schemeClr val="dk1"/>
                </a:solidFill>
              </a:rPr>
              <a:t>), EXPERIENCER (</a:t>
            </a:r>
            <a:r>
              <a:rPr lang="en-IE" sz="2000">
                <a:solidFill>
                  <a:srgbClr val="38761D"/>
                </a:solidFill>
              </a:rPr>
              <a:t>EXP</a:t>
            </a:r>
            <a:r>
              <a:rPr lang="en-IE" sz="2000">
                <a:solidFill>
                  <a:schemeClr val="dk1"/>
                </a:solidFill>
              </a:rPr>
              <a:t>), INSTRUMENT (</a:t>
            </a:r>
            <a:r>
              <a:rPr lang="en-IE" sz="2000">
                <a:solidFill>
                  <a:srgbClr val="0066FF"/>
                </a:solidFill>
              </a:rPr>
              <a:t>INS</a:t>
            </a:r>
            <a:r>
              <a:rPr lang="en-IE" sz="2000">
                <a:solidFill>
                  <a:schemeClr val="dk1"/>
                </a:solidFill>
              </a:rPr>
              <a:t>)</a:t>
            </a:r>
            <a:endParaRPr b="1" i="1" sz="2000">
              <a:solidFill>
                <a:schemeClr val="dk1"/>
              </a:solidFill>
            </a:endParaRPr>
          </a:p>
          <a:p>
            <a:pPr indent="0" lvl="0" marL="0" rtl="0" algn="l">
              <a:lnSpc>
                <a:spcPct val="100000"/>
              </a:lnSpc>
              <a:spcBef>
                <a:spcPts val="1000"/>
              </a:spcBef>
              <a:spcAft>
                <a:spcPts val="0"/>
              </a:spcAft>
              <a:buClr>
                <a:srgbClr val="3F3F3F"/>
              </a:buClr>
              <a:buSzPts val="2800"/>
              <a:buFont typeface="Arial"/>
              <a:buNone/>
            </a:pPr>
            <a:r>
              <a:rPr b="1" lang="en-IE" sz="2400">
                <a:solidFill>
                  <a:schemeClr val="dk1"/>
                </a:solidFill>
              </a:rPr>
              <a:t>Note </a:t>
            </a:r>
            <a:r>
              <a:rPr lang="en-IE" sz="2400">
                <a:solidFill>
                  <a:schemeClr val="dk1"/>
                </a:solidFill>
              </a:rPr>
              <a:t>that semantic roles remain the same across different sentences:</a:t>
            </a:r>
            <a:endParaRPr sz="2400">
              <a:solidFill>
                <a:schemeClr val="dk1"/>
              </a:solidFill>
            </a:endParaRPr>
          </a:p>
          <a:p>
            <a:pPr indent="0" lvl="0" marL="457200" rtl="0" algn="l">
              <a:lnSpc>
                <a:spcPct val="100000"/>
              </a:lnSpc>
              <a:spcBef>
                <a:spcPts val="1000"/>
              </a:spcBef>
              <a:spcAft>
                <a:spcPts val="0"/>
              </a:spcAft>
              <a:buClr>
                <a:schemeClr val="dk1"/>
              </a:buClr>
              <a:buFont typeface="Arial"/>
              <a:buNone/>
            </a:pPr>
            <a:r>
              <a:rPr i="1" lang="en-IE" sz="2000">
                <a:solidFill>
                  <a:srgbClr val="CC0000"/>
                </a:solidFill>
              </a:rPr>
              <a:t>[Kristina AGT] </a:t>
            </a:r>
            <a:r>
              <a:rPr i="1" lang="en-IE" sz="2000">
                <a:solidFill>
                  <a:schemeClr val="dk1"/>
                </a:solidFill>
              </a:rPr>
              <a:t>hit </a:t>
            </a:r>
            <a:r>
              <a:rPr i="1" lang="en-IE" sz="2000">
                <a:solidFill>
                  <a:srgbClr val="38761D"/>
                </a:solidFill>
              </a:rPr>
              <a:t>[Scott EXP]</a:t>
            </a:r>
            <a:r>
              <a:rPr i="1" lang="en-IE" sz="2000">
                <a:solidFill>
                  <a:srgbClr val="663300"/>
                </a:solidFill>
              </a:rPr>
              <a:t> </a:t>
            </a:r>
            <a:r>
              <a:rPr i="1" lang="en-IE" sz="2000">
                <a:solidFill>
                  <a:schemeClr val="dk1"/>
                </a:solidFill>
              </a:rPr>
              <a:t>with </a:t>
            </a:r>
            <a:r>
              <a:rPr i="1" lang="en-IE" sz="2000">
                <a:solidFill>
                  <a:srgbClr val="0066FF"/>
                </a:solidFill>
              </a:rPr>
              <a:t>[a baseball INS] </a:t>
            </a:r>
            <a:r>
              <a:rPr i="1" lang="en-IE" sz="2000">
                <a:solidFill>
                  <a:schemeClr val="dk1"/>
                </a:solidFill>
              </a:rPr>
              <a:t>.</a:t>
            </a:r>
            <a:endParaRPr i="1" sz="2000">
              <a:solidFill>
                <a:schemeClr val="dk1"/>
              </a:solidFill>
            </a:endParaRPr>
          </a:p>
          <a:p>
            <a:pPr indent="0" lvl="0" marL="457200" rtl="0" algn="l">
              <a:lnSpc>
                <a:spcPct val="100000"/>
              </a:lnSpc>
              <a:spcBef>
                <a:spcPts val="1000"/>
              </a:spcBef>
              <a:spcAft>
                <a:spcPts val="0"/>
              </a:spcAft>
              <a:buClr>
                <a:schemeClr val="dk1"/>
              </a:buClr>
              <a:buFont typeface="Arial"/>
              <a:buNone/>
            </a:pPr>
            <a:r>
              <a:rPr i="1" lang="en-IE" sz="2000">
                <a:solidFill>
                  <a:srgbClr val="38761D"/>
                </a:solidFill>
              </a:rPr>
              <a:t>[Scott EXP] </a:t>
            </a:r>
            <a:r>
              <a:rPr i="1" lang="en-IE" sz="2000">
                <a:solidFill>
                  <a:schemeClr val="dk1"/>
                </a:solidFill>
              </a:rPr>
              <a:t>was hit with</a:t>
            </a:r>
            <a:r>
              <a:rPr i="1" lang="en-IE" sz="2000">
                <a:solidFill>
                  <a:srgbClr val="0066FF"/>
                </a:solidFill>
              </a:rPr>
              <a:t> [a baseball INS]</a:t>
            </a:r>
            <a:r>
              <a:rPr i="1" lang="en-IE" sz="2000">
                <a:solidFill>
                  <a:schemeClr val="dk1"/>
                </a:solidFill>
              </a:rPr>
              <a:t> by </a:t>
            </a:r>
            <a:r>
              <a:rPr i="1" lang="en-IE" sz="2000">
                <a:solidFill>
                  <a:srgbClr val="CC0000"/>
                </a:solidFill>
              </a:rPr>
              <a:t>[Kristina AGT] </a:t>
            </a:r>
            <a:r>
              <a:rPr i="1" lang="en-IE" sz="2000">
                <a:solidFill>
                  <a:schemeClr val="dk1"/>
                </a:solidFill>
              </a:rPr>
              <a:t>.</a:t>
            </a:r>
            <a:endParaRPr i="1" sz="2000">
              <a:solidFill>
                <a:schemeClr val="dk1"/>
              </a:solidFill>
            </a:endParaRPr>
          </a:p>
          <a:p>
            <a:pPr indent="0" lvl="0" marL="457200" rtl="0" algn="l">
              <a:lnSpc>
                <a:spcPct val="100000"/>
              </a:lnSpc>
              <a:spcBef>
                <a:spcPts val="1000"/>
              </a:spcBef>
              <a:spcAft>
                <a:spcPts val="0"/>
              </a:spcAft>
              <a:buClr>
                <a:schemeClr val="dk1"/>
              </a:buClr>
              <a:buFont typeface="Arial"/>
              <a:buNone/>
            </a:pPr>
            <a:r>
              <a:rPr i="1" lang="en-IE" sz="2000">
                <a:solidFill>
                  <a:srgbClr val="38761D"/>
                </a:solidFill>
              </a:rPr>
              <a:t>[Scott EXP] </a:t>
            </a:r>
            <a:r>
              <a:rPr i="1" lang="en-IE" sz="2000">
                <a:solidFill>
                  <a:schemeClr val="dk1"/>
                </a:solidFill>
              </a:rPr>
              <a:t>was hit by </a:t>
            </a:r>
            <a:r>
              <a:rPr i="1" lang="en-IE" sz="2000">
                <a:solidFill>
                  <a:srgbClr val="CC0000"/>
                </a:solidFill>
              </a:rPr>
              <a:t>[Kristina AGT] </a:t>
            </a:r>
            <a:r>
              <a:rPr i="1" lang="en-IE" sz="2000">
                <a:solidFill>
                  <a:schemeClr val="dk1"/>
                </a:solidFill>
              </a:rPr>
              <a:t>with</a:t>
            </a:r>
            <a:r>
              <a:rPr i="1" lang="en-IE" sz="2000">
                <a:solidFill>
                  <a:srgbClr val="0066FF"/>
                </a:solidFill>
              </a:rPr>
              <a:t> [a baseball INS]</a:t>
            </a:r>
            <a:r>
              <a:rPr i="1" lang="en-IE" sz="2000">
                <a:solidFill>
                  <a:schemeClr val="dk1"/>
                </a:solidFill>
              </a:rPr>
              <a:t> .</a:t>
            </a:r>
            <a:endParaRPr i="1" sz="2000">
              <a:solidFill>
                <a:schemeClr val="dk1"/>
              </a:solidFill>
            </a:endParaRPr>
          </a:p>
          <a:p>
            <a:pPr indent="457200" lvl="0" marL="0" rtl="0" algn="l">
              <a:lnSpc>
                <a:spcPct val="100000"/>
              </a:lnSpc>
              <a:spcBef>
                <a:spcPts val="1000"/>
              </a:spcBef>
              <a:spcAft>
                <a:spcPts val="1000"/>
              </a:spcAft>
              <a:buClr>
                <a:srgbClr val="3F3F3F"/>
              </a:buClr>
              <a:buSzPts val="2800"/>
              <a:buFont typeface="Arial"/>
              <a:buNone/>
            </a:pPr>
            <a:r>
              <a:t/>
            </a:r>
            <a:endParaRPr i="1" sz="2000">
              <a:solidFill>
                <a:srgbClr val="CC0000"/>
              </a:solidFill>
            </a:endParaRPr>
          </a:p>
        </p:txBody>
      </p:sp>
      <p:sp>
        <p:nvSpPr>
          <p:cNvPr id="1305" name="Google Shape;1305;p78"/>
          <p:cNvSpPr txBox="1"/>
          <p:nvPr/>
        </p:nvSpPr>
        <p:spPr>
          <a:xfrm>
            <a:off x="4102803" y="6142129"/>
            <a:ext cx="3024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E" sz="1000" u="none" cap="none" strike="noStrike">
                <a:solidFill>
                  <a:srgbClr val="000000"/>
                </a:solidFill>
                <a:latin typeface="Arial"/>
                <a:ea typeface="Arial"/>
                <a:cs typeface="Arial"/>
                <a:sym typeface="Arial"/>
              </a:rPr>
              <a:t>After a slide by Yih and Toutanova</a:t>
            </a:r>
            <a:endParaRPr b="0" i="0" sz="10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79"/>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SRL Features</a:t>
            </a:r>
            <a:endParaRPr b="0" i="0" sz="4400" u="none" cap="none" strike="noStrike">
              <a:solidFill>
                <a:srgbClr val="75114A"/>
              </a:solidFill>
              <a:latin typeface="Calibri"/>
              <a:ea typeface="Calibri"/>
              <a:cs typeface="Calibri"/>
              <a:sym typeface="Calibri"/>
            </a:endParaRPr>
          </a:p>
        </p:txBody>
      </p:sp>
      <p:sp>
        <p:nvSpPr>
          <p:cNvPr id="1311" name="Google Shape;1311;p79"/>
          <p:cNvSpPr txBox="1"/>
          <p:nvPr>
            <p:ph idx="1" type="body"/>
          </p:nvPr>
        </p:nvSpPr>
        <p:spPr>
          <a:xfrm>
            <a:off x="838200" y="1331250"/>
            <a:ext cx="10515600" cy="449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b="1" lang="en-IE" sz="2400">
                <a:solidFill>
                  <a:schemeClr val="dk1"/>
                </a:solidFill>
              </a:rPr>
              <a:t>Labeled Data</a:t>
            </a:r>
            <a:endParaRPr b="1" sz="2400">
              <a:solidFill>
                <a:schemeClr val="dk1"/>
              </a:solidFill>
            </a:endParaRPr>
          </a:p>
          <a:p>
            <a:pPr indent="0" lvl="0" marL="457200" rtl="0" algn="l">
              <a:lnSpc>
                <a:spcPct val="100000"/>
              </a:lnSpc>
              <a:spcBef>
                <a:spcPts val="1000"/>
              </a:spcBef>
              <a:spcAft>
                <a:spcPts val="0"/>
              </a:spcAft>
              <a:buClr>
                <a:schemeClr val="dk1"/>
              </a:buClr>
              <a:buSzPts val="2000"/>
              <a:buFont typeface="Arial"/>
              <a:buNone/>
            </a:pPr>
            <a:r>
              <a:rPr i="1" lang="en-IE" sz="2000">
                <a:solidFill>
                  <a:schemeClr val="dk1"/>
                </a:solidFill>
              </a:rPr>
              <a:t>[AGENT The chancellor] announced new policy measures.</a:t>
            </a:r>
            <a:endParaRPr i="1" sz="2000">
              <a:solidFill>
                <a:schemeClr val="dk1"/>
              </a:solidFill>
            </a:endParaRPr>
          </a:p>
          <a:p>
            <a:pPr indent="0" lvl="0" marL="0" marR="0" rtl="0" algn="l">
              <a:lnSpc>
                <a:spcPct val="100000"/>
              </a:lnSpc>
              <a:spcBef>
                <a:spcPts val="600"/>
              </a:spcBef>
              <a:spcAft>
                <a:spcPts val="0"/>
              </a:spcAft>
              <a:buClr>
                <a:srgbClr val="3F3F3F"/>
              </a:buClr>
              <a:buSzPts val="2800"/>
              <a:buFont typeface="Arial"/>
              <a:buNone/>
            </a:pPr>
            <a:r>
              <a:rPr b="1" lang="en-IE" sz="2400">
                <a:solidFill>
                  <a:schemeClr val="dk1"/>
                </a:solidFill>
              </a:rPr>
              <a:t>Feature Extraction</a:t>
            </a:r>
            <a:endParaRPr b="1" sz="2400">
              <a:solidFill>
                <a:schemeClr val="dk1"/>
              </a:solidFill>
            </a:endParaRPr>
          </a:p>
          <a:p>
            <a:pPr indent="0" lvl="0" marL="457200" marR="0" rtl="0" algn="l">
              <a:lnSpc>
                <a:spcPct val="100000"/>
              </a:lnSpc>
              <a:spcBef>
                <a:spcPts val="1000"/>
              </a:spcBef>
              <a:spcAft>
                <a:spcPts val="0"/>
              </a:spcAft>
              <a:buClr>
                <a:srgbClr val="3F3F3F"/>
              </a:buClr>
              <a:buSzPts val="2800"/>
              <a:buFont typeface="Arial"/>
              <a:buNone/>
            </a:pPr>
            <a:r>
              <a:rPr b="0" i="0" lang="en-IE" sz="2000" u="none" cap="none" strike="noStrike">
                <a:solidFill>
                  <a:schemeClr val="dk1"/>
                </a:solidFill>
                <a:latin typeface="Calibri"/>
                <a:ea typeface="Calibri"/>
                <a:cs typeface="Calibri"/>
                <a:sym typeface="Calibri"/>
              </a:rPr>
              <a:t>Predicate: 															</a:t>
            </a:r>
            <a:r>
              <a:rPr b="1" i="1" lang="en-IE" sz="2000" u="none" cap="none" strike="noStrike">
                <a:solidFill>
                  <a:schemeClr val="dk1"/>
                </a:solidFill>
              </a:rPr>
              <a:t>announce</a:t>
            </a:r>
            <a:endParaRPr b="1" i="1" sz="2000" u="none" cap="none" strike="noStrike">
              <a:solidFill>
                <a:schemeClr val="dk1"/>
              </a:solidFill>
            </a:endParaRPr>
          </a:p>
          <a:p>
            <a:pPr indent="0" lvl="0" marL="457200" marR="0" rtl="0" algn="l">
              <a:lnSpc>
                <a:spcPct val="100000"/>
              </a:lnSpc>
              <a:spcBef>
                <a:spcPts val="0"/>
              </a:spcBef>
              <a:spcAft>
                <a:spcPts val="0"/>
              </a:spcAft>
              <a:buClr>
                <a:srgbClr val="3F3F3F"/>
              </a:buClr>
              <a:buSzPts val="2800"/>
              <a:buFont typeface="Arial"/>
              <a:buNone/>
            </a:pPr>
            <a:r>
              <a:rPr b="0" i="0" lang="en-IE" sz="2000" u="none" cap="none" strike="noStrike">
                <a:solidFill>
                  <a:schemeClr val="dk1"/>
                </a:solidFill>
                <a:latin typeface="Calibri"/>
                <a:ea typeface="Calibri"/>
                <a:cs typeface="Calibri"/>
                <a:sym typeface="Calibri"/>
              </a:rPr>
              <a:t>Voice (whether predicate is active or passive): 							</a:t>
            </a:r>
            <a:r>
              <a:rPr b="1" i="0" lang="en-IE" sz="2000" u="none" cap="none" strike="noStrike">
                <a:solidFill>
                  <a:schemeClr val="dk1"/>
                </a:solidFill>
              </a:rPr>
              <a:t>active</a:t>
            </a:r>
            <a:endParaRPr b="1" sz="2000"/>
          </a:p>
          <a:p>
            <a:pPr indent="0" lvl="0" marL="457200" marR="0" rtl="0" algn="l">
              <a:lnSpc>
                <a:spcPct val="100000"/>
              </a:lnSpc>
              <a:spcBef>
                <a:spcPts val="0"/>
              </a:spcBef>
              <a:spcAft>
                <a:spcPts val="0"/>
              </a:spcAft>
              <a:buClr>
                <a:srgbClr val="3F3F3F"/>
              </a:buClr>
              <a:buSzPts val="2800"/>
              <a:buFont typeface="Arial"/>
              <a:buNone/>
            </a:pPr>
            <a:r>
              <a:rPr b="0" i="0" lang="en-IE" sz="2000" u="none" cap="none" strike="noStrike">
                <a:solidFill>
                  <a:schemeClr val="dk1"/>
                </a:solidFill>
                <a:latin typeface="Calibri"/>
                <a:ea typeface="Calibri"/>
                <a:cs typeface="Calibri"/>
                <a:sym typeface="Calibri"/>
              </a:rPr>
              <a:t>Phrase Type (NP, PP, …) of classified constituent:</a:t>
            </a:r>
            <a:r>
              <a:rPr lang="en-IE" sz="2000">
                <a:solidFill>
                  <a:schemeClr val="dk1"/>
                </a:solidFill>
              </a:rPr>
              <a:t>							</a:t>
            </a:r>
            <a:r>
              <a:rPr b="1" i="0" lang="en-IE" sz="2000" u="none" cap="none" strike="noStrike">
                <a:solidFill>
                  <a:schemeClr val="dk1"/>
                </a:solidFill>
              </a:rPr>
              <a:t>NP</a:t>
            </a:r>
            <a:endParaRPr b="1" sz="2000"/>
          </a:p>
          <a:p>
            <a:pPr indent="0" lvl="0" marL="457200" marR="0" rtl="0" algn="l">
              <a:lnSpc>
                <a:spcPct val="100000"/>
              </a:lnSpc>
              <a:spcBef>
                <a:spcPts val="0"/>
              </a:spcBef>
              <a:spcAft>
                <a:spcPts val="0"/>
              </a:spcAft>
              <a:buClr>
                <a:srgbClr val="3F3F3F"/>
              </a:buClr>
              <a:buSzPts val="2800"/>
              <a:buFont typeface="Arial"/>
              <a:buNone/>
            </a:pPr>
            <a:r>
              <a:rPr b="0" i="0" lang="en-IE" sz="2000" u="none" cap="none" strike="noStrike">
                <a:solidFill>
                  <a:schemeClr val="dk1"/>
                </a:solidFill>
                <a:latin typeface="Calibri"/>
                <a:ea typeface="Calibri"/>
                <a:cs typeface="Calibri"/>
                <a:sym typeface="Calibri"/>
              </a:rPr>
              <a:t>Minimal Path from classified constituent to predicate: 					</a:t>
            </a:r>
            <a:r>
              <a:rPr b="1" i="0" lang="en-IE" sz="2000" u="none" cap="none" strike="noStrike">
                <a:solidFill>
                  <a:schemeClr val="dk1"/>
                </a:solidFill>
              </a:rPr>
              <a:t>NP↑S↓VP↓VBD</a:t>
            </a:r>
            <a:endParaRPr b="1" i="0" sz="2000" u="none" cap="none" strike="noStrike">
              <a:solidFill>
                <a:schemeClr val="dk1"/>
              </a:solidFill>
            </a:endParaRPr>
          </a:p>
          <a:p>
            <a:pPr indent="0" lvl="0" marL="457200" marR="0" rtl="0" algn="l">
              <a:lnSpc>
                <a:spcPct val="100000"/>
              </a:lnSpc>
              <a:spcBef>
                <a:spcPts val="0"/>
              </a:spcBef>
              <a:spcAft>
                <a:spcPts val="0"/>
              </a:spcAft>
              <a:buClr>
                <a:srgbClr val="3F3F3F"/>
              </a:buClr>
              <a:buSzPts val="2800"/>
              <a:buFont typeface="Arial"/>
              <a:buNone/>
            </a:pPr>
            <a:r>
              <a:rPr b="0" i="0" lang="en-IE" sz="2000" u="none" cap="none" strike="noStrike">
                <a:solidFill>
                  <a:schemeClr val="dk1"/>
                </a:solidFill>
                <a:latin typeface="Calibri"/>
                <a:ea typeface="Calibri"/>
                <a:cs typeface="Calibri"/>
                <a:sym typeface="Calibri"/>
              </a:rPr>
              <a:t>Position (before/after) of classified constituent with regard to predicate: 	</a:t>
            </a:r>
            <a:r>
              <a:rPr b="1" i="0" lang="en-IE" sz="2000" u="none" cap="none" strike="noStrike">
                <a:solidFill>
                  <a:schemeClr val="dk1"/>
                </a:solidFill>
              </a:rPr>
              <a:t>before</a:t>
            </a:r>
            <a:endParaRPr b="1" sz="2000"/>
          </a:p>
          <a:p>
            <a:pPr indent="0" lvl="0" marL="457200" marR="0" rtl="0" algn="l">
              <a:lnSpc>
                <a:spcPct val="100000"/>
              </a:lnSpc>
              <a:spcBef>
                <a:spcPts val="0"/>
              </a:spcBef>
              <a:spcAft>
                <a:spcPts val="0"/>
              </a:spcAft>
              <a:buClr>
                <a:srgbClr val="3F3F3F"/>
              </a:buClr>
              <a:buSzPts val="2800"/>
              <a:buFont typeface="Arial"/>
              <a:buNone/>
            </a:pPr>
            <a:r>
              <a:rPr b="0" i="0" lang="en-IE" sz="2000" u="none" cap="none" strike="noStrike">
                <a:solidFill>
                  <a:schemeClr val="dk1"/>
                </a:solidFill>
                <a:latin typeface="Calibri"/>
                <a:ea typeface="Calibri"/>
                <a:cs typeface="Calibri"/>
                <a:sym typeface="Calibri"/>
              </a:rPr>
              <a:t>Head Word of classified constituent: 									</a:t>
            </a:r>
            <a:r>
              <a:rPr b="1" i="1" lang="en-IE" sz="2000" u="none" cap="none" strike="noStrike">
                <a:solidFill>
                  <a:schemeClr val="dk1"/>
                </a:solidFill>
              </a:rPr>
              <a:t>chancellor</a:t>
            </a:r>
            <a:endParaRPr b="1" i="1" sz="2000"/>
          </a:p>
          <a:p>
            <a:pPr indent="0" lvl="0" marL="457200" marR="0" rtl="0" algn="l">
              <a:lnSpc>
                <a:spcPct val="100000"/>
              </a:lnSpc>
              <a:spcBef>
                <a:spcPts val="0"/>
              </a:spcBef>
              <a:spcAft>
                <a:spcPts val="0"/>
              </a:spcAft>
              <a:buClr>
                <a:srgbClr val="3F3F3F"/>
              </a:buClr>
              <a:buSzPts val="2800"/>
              <a:buFont typeface="Arial"/>
              <a:buNone/>
            </a:pPr>
            <a:r>
              <a:rPr b="0" i="0" lang="en-IE" sz="2000" u="none" cap="none" strike="noStrike">
                <a:solidFill>
                  <a:schemeClr val="dk1"/>
                </a:solidFill>
                <a:latin typeface="Calibri"/>
                <a:ea typeface="Calibri"/>
                <a:cs typeface="Calibri"/>
                <a:sym typeface="Calibri"/>
              </a:rPr>
              <a:t>Sub-categorization for parent of predicate: 								</a:t>
            </a:r>
            <a:r>
              <a:rPr b="1" i="0" lang="en-IE" sz="2000" u="none" cap="none" strike="noStrike">
                <a:solidFill>
                  <a:schemeClr val="dk1"/>
                </a:solidFill>
              </a:rPr>
              <a:t>VP→VBD,NP</a:t>
            </a:r>
            <a:endParaRPr b="1" sz="2000"/>
          </a:p>
          <a:p>
            <a:pPr indent="0" lvl="0" marL="0" marR="0" rtl="0" algn="l">
              <a:lnSpc>
                <a:spcPct val="100000"/>
              </a:lnSpc>
              <a:spcBef>
                <a:spcPts val="600"/>
              </a:spcBef>
              <a:spcAft>
                <a:spcPts val="0"/>
              </a:spcAft>
              <a:buClr>
                <a:srgbClr val="3F3F3F"/>
              </a:buClr>
              <a:buSzPts val="2800"/>
              <a:buFont typeface="Arial"/>
              <a:buNone/>
            </a:pPr>
            <a:r>
              <a:rPr b="1" lang="en-IE" sz="2400">
                <a:solidFill>
                  <a:schemeClr val="dk1"/>
                </a:solidFill>
              </a:rPr>
              <a:t>Feature Vector</a:t>
            </a:r>
            <a:endParaRPr b="1" sz="2400">
              <a:solidFill>
                <a:schemeClr val="dk1"/>
              </a:solidFill>
            </a:endParaRPr>
          </a:p>
          <a:p>
            <a:pPr indent="0" lvl="0" marL="457200" marR="0" rtl="0" algn="l">
              <a:lnSpc>
                <a:spcPct val="100000"/>
              </a:lnSpc>
              <a:spcBef>
                <a:spcPts val="600"/>
              </a:spcBef>
              <a:spcAft>
                <a:spcPts val="600"/>
              </a:spcAft>
              <a:buClr>
                <a:srgbClr val="3F3F3F"/>
              </a:buClr>
              <a:buSzPts val="2800"/>
              <a:buFont typeface="Arial"/>
              <a:buNone/>
            </a:pPr>
            <a:r>
              <a:rPr lang="en-IE" sz="2000">
                <a:solidFill>
                  <a:schemeClr val="dk1"/>
                </a:solidFill>
              </a:rPr>
              <a:t>AGENT: </a:t>
            </a:r>
            <a:r>
              <a:rPr i="0" lang="en-IE" sz="2000" u="none" cap="none" strike="noStrike">
                <a:solidFill>
                  <a:schemeClr val="dk1"/>
                </a:solidFill>
              </a:rPr>
              <a:t>[announce, active, NP, NP ↑S↓VP↓VBD, before, chancellor, VP→VBD,NP]</a:t>
            </a:r>
            <a:endParaRPr i="0" sz="2000" u="none" cap="none" strike="noStrike">
              <a:solidFill>
                <a:schemeClr val="dk1"/>
              </a:solidFill>
            </a:endParaRPr>
          </a:p>
        </p:txBody>
      </p:sp>
      <p:grpSp>
        <p:nvGrpSpPr>
          <p:cNvPr id="1312" name="Google Shape;1312;p79"/>
          <p:cNvGrpSpPr/>
          <p:nvPr/>
        </p:nvGrpSpPr>
        <p:grpSpPr>
          <a:xfrm>
            <a:off x="8763277" y="365116"/>
            <a:ext cx="3023777" cy="1811443"/>
            <a:chOff x="8001277" y="3866666"/>
            <a:chExt cx="3023777" cy="1811443"/>
          </a:xfrm>
        </p:grpSpPr>
        <p:cxnSp>
          <p:nvCxnSpPr>
            <p:cNvPr id="1313" name="Google Shape;1313;p79"/>
            <p:cNvCxnSpPr/>
            <p:nvPr/>
          </p:nvCxnSpPr>
          <p:spPr>
            <a:xfrm>
              <a:off x="9251002" y="4133665"/>
              <a:ext cx="648000" cy="390000"/>
            </a:xfrm>
            <a:prstGeom prst="straightConnector1">
              <a:avLst/>
            </a:prstGeom>
            <a:noFill/>
            <a:ln cap="flat" cmpd="sng" w="12700">
              <a:solidFill>
                <a:srgbClr val="000000"/>
              </a:solidFill>
              <a:prstDash val="solid"/>
              <a:round/>
              <a:headEnd len="sm" w="sm" type="none"/>
              <a:tailEnd len="med" w="med" type="stealth"/>
            </a:ln>
          </p:spPr>
        </p:cxnSp>
        <p:cxnSp>
          <p:nvCxnSpPr>
            <p:cNvPr id="1314" name="Google Shape;1314;p79"/>
            <p:cNvCxnSpPr/>
            <p:nvPr/>
          </p:nvCxnSpPr>
          <p:spPr>
            <a:xfrm flipH="1">
              <a:off x="8603002" y="4133665"/>
              <a:ext cx="648000" cy="385200"/>
            </a:xfrm>
            <a:prstGeom prst="straightConnector1">
              <a:avLst/>
            </a:prstGeom>
            <a:noFill/>
            <a:ln cap="flat" cmpd="sng" w="12700">
              <a:solidFill>
                <a:srgbClr val="000000"/>
              </a:solidFill>
              <a:prstDash val="solid"/>
              <a:round/>
              <a:headEnd len="sm" w="sm" type="none"/>
              <a:tailEnd len="med" w="med" type="stealth"/>
            </a:ln>
          </p:spPr>
        </p:cxnSp>
        <p:cxnSp>
          <p:nvCxnSpPr>
            <p:cNvPr id="1315" name="Google Shape;1315;p79"/>
            <p:cNvCxnSpPr/>
            <p:nvPr/>
          </p:nvCxnSpPr>
          <p:spPr>
            <a:xfrm>
              <a:off x="8637194" y="4518857"/>
              <a:ext cx="432000" cy="432900"/>
            </a:xfrm>
            <a:prstGeom prst="straightConnector1">
              <a:avLst/>
            </a:prstGeom>
            <a:noFill/>
            <a:ln cap="flat" cmpd="sng" w="12700">
              <a:solidFill>
                <a:srgbClr val="000000"/>
              </a:solidFill>
              <a:prstDash val="solid"/>
              <a:round/>
              <a:headEnd len="sm" w="sm" type="none"/>
              <a:tailEnd len="med" w="med" type="stealth"/>
            </a:ln>
          </p:spPr>
        </p:cxnSp>
        <p:cxnSp>
          <p:nvCxnSpPr>
            <p:cNvPr id="1316" name="Google Shape;1316;p79"/>
            <p:cNvCxnSpPr/>
            <p:nvPr/>
          </p:nvCxnSpPr>
          <p:spPr>
            <a:xfrm flipH="1">
              <a:off x="8277194" y="4494433"/>
              <a:ext cx="360000" cy="457200"/>
            </a:xfrm>
            <a:prstGeom prst="straightConnector1">
              <a:avLst/>
            </a:prstGeom>
            <a:noFill/>
            <a:ln cap="flat" cmpd="sng" w="12700">
              <a:solidFill>
                <a:srgbClr val="000000"/>
              </a:solidFill>
              <a:prstDash val="solid"/>
              <a:round/>
              <a:headEnd len="sm" w="sm" type="none"/>
              <a:tailEnd len="med" w="med" type="stealth"/>
            </a:ln>
          </p:spPr>
        </p:cxnSp>
        <p:cxnSp>
          <p:nvCxnSpPr>
            <p:cNvPr id="1317" name="Google Shape;1317;p79"/>
            <p:cNvCxnSpPr/>
            <p:nvPr/>
          </p:nvCxnSpPr>
          <p:spPr>
            <a:xfrm>
              <a:off x="9899074" y="4548209"/>
              <a:ext cx="432000" cy="432900"/>
            </a:xfrm>
            <a:prstGeom prst="straightConnector1">
              <a:avLst/>
            </a:prstGeom>
            <a:noFill/>
            <a:ln cap="flat" cmpd="sng" w="12700">
              <a:solidFill>
                <a:srgbClr val="000000"/>
              </a:solidFill>
              <a:prstDash val="solid"/>
              <a:round/>
              <a:headEnd len="sm" w="sm" type="none"/>
              <a:tailEnd len="med" w="med" type="stealth"/>
            </a:ln>
          </p:spPr>
        </p:cxnSp>
        <p:cxnSp>
          <p:nvCxnSpPr>
            <p:cNvPr id="1318" name="Google Shape;1318;p79"/>
            <p:cNvCxnSpPr/>
            <p:nvPr/>
          </p:nvCxnSpPr>
          <p:spPr>
            <a:xfrm flipH="1">
              <a:off x="9539074" y="4523785"/>
              <a:ext cx="360000" cy="457200"/>
            </a:xfrm>
            <a:prstGeom prst="straightConnector1">
              <a:avLst/>
            </a:prstGeom>
            <a:noFill/>
            <a:ln cap="flat" cmpd="sng" w="12700">
              <a:solidFill>
                <a:srgbClr val="000000"/>
              </a:solidFill>
              <a:prstDash val="solid"/>
              <a:round/>
              <a:headEnd len="sm" w="sm" type="none"/>
              <a:tailEnd len="med" w="med" type="stealth"/>
            </a:ln>
          </p:spPr>
        </p:cxnSp>
        <p:cxnSp>
          <p:nvCxnSpPr>
            <p:cNvPr id="1319" name="Google Shape;1319;p79"/>
            <p:cNvCxnSpPr/>
            <p:nvPr/>
          </p:nvCxnSpPr>
          <p:spPr>
            <a:xfrm>
              <a:off x="10331122" y="4980985"/>
              <a:ext cx="216000" cy="403500"/>
            </a:xfrm>
            <a:prstGeom prst="straightConnector1">
              <a:avLst/>
            </a:prstGeom>
            <a:noFill/>
            <a:ln cap="flat" cmpd="sng" w="12700">
              <a:solidFill>
                <a:srgbClr val="000000"/>
              </a:solidFill>
              <a:prstDash val="solid"/>
              <a:round/>
              <a:headEnd len="sm" w="sm" type="none"/>
              <a:tailEnd len="med" w="med" type="stealth"/>
            </a:ln>
          </p:spPr>
        </p:cxnSp>
        <p:cxnSp>
          <p:nvCxnSpPr>
            <p:cNvPr id="1320" name="Google Shape;1320;p79"/>
            <p:cNvCxnSpPr/>
            <p:nvPr/>
          </p:nvCxnSpPr>
          <p:spPr>
            <a:xfrm flipH="1">
              <a:off x="9971122" y="4927209"/>
              <a:ext cx="360000" cy="457200"/>
            </a:xfrm>
            <a:prstGeom prst="straightConnector1">
              <a:avLst/>
            </a:prstGeom>
            <a:noFill/>
            <a:ln cap="flat" cmpd="sng" w="12700">
              <a:solidFill>
                <a:srgbClr val="000000"/>
              </a:solidFill>
              <a:prstDash val="solid"/>
              <a:round/>
              <a:headEnd len="sm" w="sm" type="none"/>
              <a:tailEnd len="med" w="med" type="stealth"/>
            </a:ln>
          </p:spPr>
        </p:cxnSp>
        <p:sp>
          <p:nvSpPr>
            <p:cNvPr id="1321" name="Google Shape;1321;p79"/>
            <p:cNvSpPr/>
            <p:nvPr/>
          </p:nvSpPr>
          <p:spPr>
            <a:xfrm>
              <a:off x="8242890" y="4326261"/>
              <a:ext cx="3978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NP</a:t>
              </a:r>
              <a:endParaRPr/>
            </a:p>
          </p:txBody>
        </p:sp>
        <p:sp>
          <p:nvSpPr>
            <p:cNvPr id="1322" name="Google Shape;1322;p79"/>
            <p:cNvSpPr/>
            <p:nvPr/>
          </p:nvSpPr>
          <p:spPr>
            <a:xfrm>
              <a:off x="8001277" y="4946786"/>
              <a:ext cx="3900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DT</a:t>
              </a:r>
              <a:endParaRPr/>
            </a:p>
          </p:txBody>
        </p:sp>
        <p:sp>
          <p:nvSpPr>
            <p:cNvPr id="1323" name="Google Shape;1323;p79"/>
            <p:cNvSpPr/>
            <p:nvPr/>
          </p:nvSpPr>
          <p:spPr>
            <a:xfrm>
              <a:off x="9107760" y="3866666"/>
              <a:ext cx="2874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S</a:t>
              </a:r>
              <a:endParaRPr b="0" i="0" sz="1200" u="none" cap="none" strike="noStrike">
                <a:solidFill>
                  <a:srgbClr val="44546A"/>
                </a:solidFill>
                <a:latin typeface="Arial"/>
                <a:ea typeface="Arial"/>
                <a:cs typeface="Arial"/>
                <a:sym typeface="Arial"/>
              </a:endParaRPr>
            </a:p>
          </p:txBody>
        </p:sp>
        <p:sp>
          <p:nvSpPr>
            <p:cNvPr id="1324" name="Google Shape;1324;p79"/>
            <p:cNvSpPr/>
            <p:nvPr/>
          </p:nvSpPr>
          <p:spPr>
            <a:xfrm>
              <a:off x="8861152" y="4946786"/>
              <a:ext cx="4059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NN</a:t>
              </a:r>
              <a:endParaRPr/>
            </a:p>
          </p:txBody>
        </p:sp>
        <p:sp>
          <p:nvSpPr>
            <p:cNvPr id="1325" name="Google Shape;1325;p79"/>
            <p:cNvSpPr/>
            <p:nvPr/>
          </p:nvSpPr>
          <p:spPr>
            <a:xfrm>
              <a:off x="9920173" y="4326260"/>
              <a:ext cx="3900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VP</a:t>
              </a:r>
              <a:endParaRPr/>
            </a:p>
          </p:txBody>
        </p:sp>
        <p:sp>
          <p:nvSpPr>
            <p:cNvPr id="1326" name="Google Shape;1326;p79"/>
            <p:cNvSpPr/>
            <p:nvPr/>
          </p:nvSpPr>
          <p:spPr>
            <a:xfrm>
              <a:off x="9323010" y="4946786"/>
              <a:ext cx="5004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VBD</a:t>
              </a:r>
              <a:endParaRPr/>
            </a:p>
          </p:txBody>
        </p:sp>
        <p:cxnSp>
          <p:nvCxnSpPr>
            <p:cNvPr id="1327" name="Google Shape;1327;p79"/>
            <p:cNvCxnSpPr/>
            <p:nvPr/>
          </p:nvCxnSpPr>
          <p:spPr>
            <a:xfrm flipH="1">
              <a:off x="10242270" y="4951633"/>
              <a:ext cx="72000" cy="432900"/>
            </a:xfrm>
            <a:prstGeom prst="straightConnector1">
              <a:avLst/>
            </a:prstGeom>
            <a:noFill/>
            <a:ln cap="flat" cmpd="sng" w="12700">
              <a:solidFill>
                <a:srgbClr val="000000"/>
              </a:solidFill>
              <a:prstDash val="solid"/>
              <a:round/>
              <a:headEnd len="sm" w="sm" type="none"/>
              <a:tailEnd len="med" w="med" type="stealth"/>
            </a:ln>
          </p:spPr>
        </p:cxnSp>
        <p:cxnSp>
          <p:nvCxnSpPr>
            <p:cNvPr id="1328" name="Google Shape;1328;p79"/>
            <p:cNvCxnSpPr/>
            <p:nvPr/>
          </p:nvCxnSpPr>
          <p:spPr>
            <a:xfrm>
              <a:off x="10331122" y="4980985"/>
              <a:ext cx="504000" cy="403500"/>
            </a:xfrm>
            <a:prstGeom prst="straightConnector1">
              <a:avLst/>
            </a:prstGeom>
            <a:noFill/>
            <a:ln cap="flat" cmpd="sng" w="12700">
              <a:solidFill>
                <a:srgbClr val="000000"/>
              </a:solidFill>
              <a:prstDash val="solid"/>
              <a:round/>
              <a:headEnd len="sm" w="sm" type="none"/>
              <a:tailEnd len="med" w="med" type="stealth"/>
            </a:ln>
          </p:spPr>
        </p:cxnSp>
        <p:sp>
          <p:nvSpPr>
            <p:cNvPr id="1329" name="Google Shape;1329;p79"/>
            <p:cNvSpPr/>
            <p:nvPr/>
          </p:nvSpPr>
          <p:spPr>
            <a:xfrm>
              <a:off x="9744964" y="5384194"/>
              <a:ext cx="3900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DT</a:t>
              </a:r>
              <a:endParaRPr/>
            </a:p>
          </p:txBody>
        </p:sp>
        <p:sp>
          <p:nvSpPr>
            <p:cNvPr id="1330" name="Google Shape;1330;p79"/>
            <p:cNvSpPr/>
            <p:nvPr/>
          </p:nvSpPr>
          <p:spPr>
            <a:xfrm>
              <a:off x="10085288" y="5378834"/>
              <a:ext cx="3387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JJ</a:t>
              </a:r>
              <a:endParaRPr/>
            </a:p>
          </p:txBody>
        </p:sp>
        <p:sp>
          <p:nvSpPr>
            <p:cNvPr id="1331" name="Google Shape;1331;p79"/>
            <p:cNvSpPr/>
            <p:nvPr/>
          </p:nvSpPr>
          <p:spPr>
            <a:xfrm>
              <a:off x="10331122" y="5384409"/>
              <a:ext cx="4059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NN</a:t>
              </a:r>
              <a:endParaRPr/>
            </a:p>
          </p:txBody>
        </p:sp>
        <p:sp>
          <p:nvSpPr>
            <p:cNvPr id="1332" name="Google Shape;1332;p79"/>
            <p:cNvSpPr/>
            <p:nvPr/>
          </p:nvSpPr>
          <p:spPr>
            <a:xfrm>
              <a:off x="10619154" y="5378834"/>
              <a:ext cx="4059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NN</a:t>
              </a:r>
              <a:endParaRPr/>
            </a:p>
          </p:txBody>
        </p:sp>
        <p:sp>
          <p:nvSpPr>
            <p:cNvPr id="1333" name="Google Shape;1333;p79"/>
            <p:cNvSpPr/>
            <p:nvPr/>
          </p:nvSpPr>
          <p:spPr>
            <a:xfrm>
              <a:off x="10293296" y="4730762"/>
              <a:ext cx="397800" cy="293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E" sz="1200" u="none" cap="none" strike="noStrike">
                  <a:solidFill>
                    <a:srgbClr val="000000"/>
                  </a:solidFill>
                  <a:latin typeface="Arial"/>
                  <a:ea typeface="Arial"/>
                  <a:cs typeface="Arial"/>
                  <a:sym typeface="Arial"/>
                </a:rPr>
                <a:t>NP</a:t>
              </a:r>
              <a:endParaRPr/>
            </a:p>
          </p:txBody>
        </p:sp>
      </p:grpSp>
      <p:sp>
        <p:nvSpPr>
          <p:cNvPr id="1334" name="Google Shape;1334;p79"/>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
        <p:nvSpPr>
          <p:cNvPr id="1335" name="Google Shape;1335;p79"/>
          <p:cNvSpPr txBox="1"/>
          <p:nvPr/>
        </p:nvSpPr>
        <p:spPr>
          <a:xfrm>
            <a:off x="3519100" y="6123475"/>
            <a:ext cx="229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000">
                <a:solidFill>
                  <a:schemeClr val="dk1"/>
                </a:solidFill>
                <a:latin typeface="Calibri"/>
                <a:ea typeface="Calibri"/>
                <a:cs typeface="Calibri"/>
                <a:sym typeface="Calibri"/>
              </a:rPr>
              <a:t>Jurafsky &amp; Martin, 3</a:t>
            </a:r>
            <a:r>
              <a:rPr baseline="30000" lang="en-IE" sz="1000">
                <a:solidFill>
                  <a:schemeClr val="dk1"/>
                </a:solidFill>
                <a:latin typeface="Calibri"/>
                <a:ea typeface="Calibri"/>
                <a:cs typeface="Calibri"/>
                <a:sym typeface="Calibri"/>
              </a:rPr>
              <a:t>rd</a:t>
            </a:r>
            <a:r>
              <a:rPr lang="en-IE" sz="1000">
                <a:solidFill>
                  <a:schemeClr val="dk1"/>
                </a:solidFill>
                <a:latin typeface="Calibri"/>
                <a:ea typeface="Calibri"/>
                <a:cs typeface="Calibri"/>
                <a:sym typeface="Calibri"/>
              </a:rPr>
              <a:t> ed., p.381-383</a:t>
            </a:r>
            <a:endParaRPr sz="1000">
              <a:solidFill>
                <a:schemeClr val="dk1"/>
              </a:solidFill>
            </a:endParaRPr>
          </a:p>
        </p:txBody>
      </p:sp>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80"/>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Coreference Resolution</a:t>
            </a:r>
            <a:endParaRPr/>
          </a:p>
        </p:txBody>
      </p:sp>
      <p:sp>
        <p:nvSpPr>
          <p:cNvPr id="1341" name="Google Shape;1341;p80"/>
          <p:cNvSpPr txBox="1"/>
          <p:nvPr>
            <p:ph idx="1" type="body"/>
          </p:nvPr>
        </p:nvSpPr>
        <p:spPr>
          <a:xfrm>
            <a:off x="720000" y="2202966"/>
            <a:ext cx="91536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IE" sz="2000">
                <a:solidFill>
                  <a:srgbClr val="000000"/>
                </a:solidFill>
              </a:rPr>
              <a:t>Step 1: </a:t>
            </a:r>
            <a:r>
              <a:rPr lang="en-IE" sz="2000">
                <a:solidFill>
                  <a:srgbClr val="000000"/>
                </a:solidFill>
              </a:rPr>
              <a:t>Identify all </a:t>
            </a:r>
            <a:r>
              <a:rPr b="1" lang="en-IE" sz="2000">
                <a:solidFill>
                  <a:srgbClr val="000000"/>
                </a:solidFill>
              </a:rPr>
              <a:t>mentions </a:t>
            </a:r>
            <a:r>
              <a:rPr lang="en-IE" sz="2000">
                <a:solidFill>
                  <a:srgbClr val="000000"/>
                </a:solidFill>
              </a:rPr>
              <a:t>- coreference candidates</a:t>
            </a:r>
            <a:endParaRPr b="0" i="0" sz="2000" u="none" cap="none" strike="noStrike">
              <a:solidFill>
                <a:srgbClr val="000000"/>
              </a:solidFill>
              <a:latin typeface="Calibri"/>
              <a:ea typeface="Calibri"/>
              <a:cs typeface="Calibri"/>
              <a:sym typeface="Calibri"/>
            </a:endParaRPr>
          </a:p>
          <a:p>
            <a:pPr indent="0" lvl="0" marL="0" rtl="0" algn="l">
              <a:lnSpc>
                <a:spcPct val="150000"/>
              </a:lnSpc>
              <a:spcBef>
                <a:spcPts val="0"/>
              </a:spcBef>
              <a:spcAft>
                <a:spcPts val="0"/>
              </a:spcAft>
              <a:buSzPts val="2800"/>
              <a:buNone/>
            </a:pPr>
            <a:r>
              <a:t/>
            </a:r>
            <a:endParaRPr sz="2000">
              <a:solidFill>
                <a:srgbClr val="000000"/>
              </a:solidFill>
            </a:endParaRPr>
          </a:p>
          <a:p>
            <a:pPr indent="0" lvl="0" marL="0" rtl="0" algn="l">
              <a:lnSpc>
                <a:spcPct val="150000"/>
              </a:lnSpc>
              <a:spcBef>
                <a:spcPts val="0"/>
              </a:spcBef>
              <a:spcAft>
                <a:spcPts val="0"/>
              </a:spcAft>
              <a:buClr>
                <a:srgbClr val="3F3F3F"/>
              </a:buClr>
              <a:buSzPts val="2800"/>
              <a:buFont typeface="Arial"/>
              <a:buNone/>
            </a:pPr>
            <a:r>
              <a:t/>
            </a:r>
            <a:endParaRPr b="1" sz="2400">
              <a:solidFill>
                <a:srgbClr val="000000"/>
              </a:solidFill>
            </a:endParaRPr>
          </a:p>
          <a:p>
            <a:pPr indent="0" lvl="0" marL="0" marR="0" rtl="0" algn="l">
              <a:lnSpc>
                <a:spcPct val="100000"/>
              </a:lnSpc>
              <a:spcBef>
                <a:spcPts val="0"/>
              </a:spcBef>
              <a:spcAft>
                <a:spcPts val="0"/>
              </a:spcAft>
              <a:buClr>
                <a:srgbClr val="3F3F3F"/>
              </a:buClr>
              <a:buSzPts val="2800"/>
              <a:buFont typeface="Arial"/>
              <a:buNone/>
            </a:pPr>
            <a:r>
              <a:t/>
            </a:r>
            <a:endParaRPr>
              <a:solidFill>
                <a:schemeClr val="dk1"/>
              </a:solidFill>
            </a:endParaRPr>
          </a:p>
        </p:txBody>
      </p:sp>
      <p:sp>
        <p:nvSpPr>
          <p:cNvPr id="1342" name="Google Shape;1342;p80"/>
          <p:cNvSpPr txBox="1"/>
          <p:nvPr/>
        </p:nvSpPr>
        <p:spPr>
          <a:xfrm>
            <a:off x="3716448" y="6136871"/>
            <a:ext cx="6825900" cy="26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en-IE" sz="1000" u="none" cap="none" strike="noStrike">
                <a:solidFill>
                  <a:srgbClr val="000000"/>
                </a:solidFill>
                <a:latin typeface="Calibri"/>
                <a:ea typeface="Calibri"/>
                <a:cs typeface="Calibri"/>
                <a:sym typeface="Calibri"/>
              </a:rPr>
              <a:t>Example and slide adapted from:</a:t>
            </a:r>
            <a:r>
              <a:rPr b="0" i="0" lang="en-IE" sz="1000" u="sng" cap="none" strike="noStrike">
                <a:solidFill>
                  <a:srgbClr val="000000"/>
                </a:solidFill>
                <a:latin typeface="Calibri"/>
                <a:ea typeface="Calibri"/>
                <a:cs typeface="Calibri"/>
                <a:sym typeface="Calibri"/>
                <a:hlinkClick r:id="rId3">
                  <a:extLst>
                    <a:ext uri="{A12FA001-AC4F-418D-AE19-62706E023703}">
                      <ahyp:hlinkClr val="tx"/>
                    </a:ext>
                  </a:extLst>
                </a:hlinkClick>
              </a:rPr>
              <a:t>https://courses.cs.washington.edu/courses/csep517/20wi/slides/csep517wi20-Coreference.pdf</a:t>
            </a:r>
            <a:r>
              <a:rPr b="0" i="0" lang="en-IE"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p:txBody>
      </p:sp>
      <p:sp>
        <p:nvSpPr>
          <p:cNvPr id="1343" name="Google Shape;1343;p80"/>
          <p:cNvSpPr txBox="1"/>
          <p:nvPr/>
        </p:nvSpPr>
        <p:spPr>
          <a:xfrm>
            <a:off x="1091275" y="2631286"/>
            <a:ext cx="8465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IE" sz="1800" u="none" cap="none" strike="noStrike">
                <a:solidFill>
                  <a:srgbClr val="000000"/>
                </a:solidFill>
                <a:latin typeface="Calibri"/>
                <a:ea typeface="Calibri"/>
                <a:cs typeface="Calibri"/>
                <a:sym typeface="Calibri"/>
              </a:rPr>
              <a:t>“</a:t>
            </a:r>
            <a:r>
              <a:rPr b="1" i="1" lang="en-IE" sz="1800" u="none" cap="none" strike="noStrike">
                <a:solidFill>
                  <a:srgbClr val="FF0000"/>
                </a:solidFill>
                <a:latin typeface="Calibri"/>
                <a:ea typeface="Calibri"/>
                <a:cs typeface="Calibri"/>
                <a:sym typeface="Calibri"/>
              </a:rPr>
              <a:t>Barack Obama</a:t>
            </a:r>
            <a:r>
              <a:rPr b="0" i="1" lang="en-IE" sz="1800" u="none" cap="none" strike="noStrike">
                <a:solidFill>
                  <a:srgbClr val="FF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nominated </a:t>
            </a:r>
            <a:r>
              <a:rPr b="1" i="1" lang="en-IE" sz="1800" u="none" cap="none" strike="noStrike">
                <a:solidFill>
                  <a:srgbClr val="FF0000"/>
                </a:solidFill>
                <a:latin typeface="Calibri"/>
                <a:ea typeface="Calibri"/>
                <a:cs typeface="Calibri"/>
                <a:sym typeface="Calibri"/>
              </a:rPr>
              <a:t>Hillary Rodham Clinton</a:t>
            </a:r>
            <a:r>
              <a:rPr b="0" i="1" lang="en-IE" sz="1800" u="none" cap="none" strike="noStrike">
                <a:solidFill>
                  <a:srgbClr val="FF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as </a:t>
            </a:r>
            <a:r>
              <a:rPr b="1" i="1" lang="en-IE" sz="1800" u="none" cap="none" strike="noStrike">
                <a:solidFill>
                  <a:srgbClr val="FF0000"/>
                </a:solidFill>
                <a:latin typeface="Calibri"/>
                <a:ea typeface="Calibri"/>
                <a:cs typeface="Calibri"/>
                <a:sym typeface="Calibri"/>
              </a:rPr>
              <a:t>his secretary of state</a:t>
            </a:r>
            <a:r>
              <a:rPr b="0" i="1" lang="en-IE" sz="1800" u="none" cap="none" strike="noStrike">
                <a:solidFill>
                  <a:srgbClr val="FF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on </a:t>
            </a:r>
            <a:r>
              <a:rPr b="1" i="1" lang="en-IE" sz="1800" u="none" cap="none" strike="noStrike">
                <a:solidFill>
                  <a:srgbClr val="FF0000"/>
                </a:solidFill>
                <a:latin typeface="Calibri"/>
                <a:ea typeface="Calibri"/>
                <a:cs typeface="Calibri"/>
                <a:sym typeface="Calibri"/>
              </a:rPr>
              <a:t>Monday</a:t>
            </a:r>
            <a:r>
              <a:rPr b="0" i="1" lang="en-IE" sz="1800" u="none" cap="none" strike="noStrike">
                <a:solidFill>
                  <a:srgbClr val="000000"/>
                </a:solidFill>
                <a:latin typeface="Calibri"/>
                <a:ea typeface="Calibri"/>
                <a:cs typeface="Calibri"/>
                <a:sym typeface="Calibri"/>
              </a:rPr>
              <a:t>. </a:t>
            </a:r>
            <a:r>
              <a:rPr b="1" i="1" lang="en-IE" sz="1800" u="none" cap="none" strike="noStrike">
                <a:solidFill>
                  <a:srgbClr val="FF0000"/>
                </a:solidFill>
                <a:latin typeface="Calibri"/>
                <a:ea typeface="Calibri"/>
                <a:cs typeface="Calibri"/>
                <a:sym typeface="Calibri"/>
              </a:rPr>
              <a:t>He</a:t>
            </a:r>
            <a:r>
              <a:rPr b="1" i="1" lang="en-IE" sz="1800" u="none" cap="none" strike="noStrike">
                <a:solidFill>
                  <a:srgbClr val="00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chose </a:t>
            </a:r>
            <a:r>
              <a:rPr b="1" i="1" lang="en-IE" sz="1800" u="none" cap="none" strike="noStrike">
                <a:solidFill>
                  <a:srgbClr val="FF0000"/>
                </a:solidFill>
                <a:latin typeface="Calibri"/>
                <a:ea typeface="Calibri"/>
                <a:cs typeface="Calibri"/>
                <a:sym typeface="Calibri"/>
              </a:rPr>
              <a:t>her</a:t>
            </a:r>
            <a:r>
              <a:rPr b="1" i="1" lang="en-IE" sz="1800" u="none" cap="none" strike="noStrike">
                <a:solidFill>
                  <a:srgbClr val="00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because </a:t>
            </a:r>
            <a:r>
              <a:rPr b="1" i="1" lang="en-IE" sz="1800" u="none" cap="none" strike="noStrike">
                <a:solidFill>
                  <a:srgbClr val="FF0000"/>
                </a:solidFill>
                <a:latin typeface="Calibri"/>
                <a:ea typeface="Calibri"/>
                <a:cs typeface="Calibri"/>
                <a:sym typeface="Calibri"/>
              </a:rPr>
              <a:t>she</a:t>
            </a:r>
            <a:r>
              <a:rPr b="1" i="1" lang="en-IE" sz="1800" u="none" cap="none" strike="noStrike">
                <a:solidFill>
                  <a:srgbClr val="00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had </a:t>
            </a:r>
            <a:r>
              <a:rPr b="1" i="1" lang="en-IE" sz="1800" u="none" cap="none" strike="noStrike">
                <a:solidFill>
                  <a:srgbClr val="FF0000"/>
                </a:solidFill>
                <a:latin typeface="Calibri"/>
                <a:ea typeface="Calibri"/>
                <a:cs typeface="Calibri"/>
                <a:sym typeface="Calibri"/>
              </a:rPr>
              <a:t>foreign affairs experience</a:t>
            </a:r>
            <a:r>
              <a:rPr b="0" i="1" lang="en-IE" sz="1800" u="none" cap="none" strike="noStrike">
                <a:solidFill>
                  <a:srgbClr val="FF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as </a:t>
            </a:r>
            <a:r>
              <a:rPr b="1" i="1" lang="en-IE" sz="1800" u="none" cap="none" strike="noStrike">
                <a:solidFill>
                  <a:srgbClr val="FF0000"/>
                </a:solidFill>
                <a:latin typeface="Calibri"/>
                <a:ea typeface="Calibri"/>
                <a:cs typeface="Calibri"/>
                <a:sym typeface="Calibri"/>
              </a:rPr>
              <a:t>a former First Lady</a:t>
            </a:r>
            <a:r>
              <a:rPr b="0" i="1" lang="en-IE" sz="18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p:txBody>
      </p:sp>
      <p:sp>
        <p:nvSpPr>
          <p:cNvPr id="1344" name="Google Shape;1344;p80"/>
          <p:cNvSpPr txBox="1"/>
          <p:nvPr/>
        </p:nvSpPr>
        <p:spPr>
          <a:xfrm>
            <a:off x="1091275" y="4093989"/>
            <a:ext cx="8465700" cy="646500"/>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3F3F3F"/>
              </a:buClr>
              <a:buSzPts val="2400"/>
              <a:buFont typeface="Arial"/>
              <a:buNone/>
            </a:pPr>
            <a:r>
              <a:rPr b="0" i="1" lang="en-IE" sz="1800" u="none" cap="none" strike="noStrike">
                <a:solidFill>
                  <a:srgbClr val="000000"/>
                </a:solidFill>
                <a:latin typeface="Calibri"/>
                <a:ea typeface="Calibri"/>
                <a:cs typeface="Calibri"/>
                <a:sym typeface="Calibri"/>
              </a:rPr>
              <a:t>“</a:t>
            </a:r>
            <a:r>
              <a:rPr b="1" i="1" lang="en-IE" sz="1800" u="none" cap="none" strike="noStrike">
                <a:solidFill>
                  <a:srgbClr val="4472C4"/>
                </a:solidFill>
                <a:latin typeface="Calibri"/>
                <a:ea typeface="Calibri"/>
                <a:cs typeface="Calibri"/>
                <a:sym typeface="Calibri"/>
              </a:rPr>
              <a:t>Barack Obama</a:t>
            </a:r>
            <a:r>
              <a:rPr b="0" i="1" lang="en-IE" sz="1800" u="none" cap="none" strike="noStrike">
                <a:solidFill>
                  <a:srgbClr val="4472C4"/>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nominated Hillary Rodham Clinton as </a:t>
            </a:r>
            <a:r>
              <a:rPr b="1" i="1" lang="en-IE" sz="1800" u="none" cap="none" strike="noStrike">
                <a:solidFill>
                  <a:srgbClr val="4472C4"/>
                </a:solidFill>
                <a:latin typeface="Calibri"/>
                <a:ea typeface="Calibri"/>
                <a:cs typeface="Calibri"/>
                <a:sym typeface="Calibri"/>
              </a:rPr>
              <a:t>his</a:t>
            </a:r>
            <a:r>
              <a:rPr b="1" i="1" lang="en-IE" sz="1800" u="none" cap="none" strike="noStrike">
                <a:solidFill>
                  <a:srgbClr val="FF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secretary of state on Monday. </a:t>
            </a:r>
            <a:r>
              <a:rPr b="1" i="1" lang="en-IE" sz="1800" u="none" cap="none" strike="noStrike">
                <a:solidFill>
                  <a:srgbClr val="4472C4"/>
                </a:solidFill>
                <a:latin typeface="Calibri"/>
                <a:ea typeface="Calibri"/>
                <a:cs typeface="Calibri"/>
                <a:sym typeface="Calibri"/>
              </a:rPr>
              <a:t>He</a:t>
            </a:r>
            <a:r>
              <a:rPr b="1" i="1" lang="en-IE" sz="1800" u="none" cap="none" strike="noStrike">
                <a:solidFill>
                  <a:srgbClr val="00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chose her</a:t>
            </a:r>
            <a:r>
              <a:rPr b="1" i="1" lang="en-IE" sz="1800" u="none" cap="none" strike="noStrike">
                <a:solidFill>
                  <a:srgbClr val="00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because she</a:t>
            </a:r>
            <a:r>
              <a:rPr b="1" i="1" lang="en-IE" sz="1800" u="none" cap="none" strike="noStrike">
                <a:solidFill>
                  <a:srgbClr val="000000"/>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had foreign affairs experience as a former First Lady.”</a:t>
            </a:r>
            <a:endParaRPr b="0" i="0" sz="1400" u="none" cap="none" strike="noStrike">
              <a:solidFill>
                <a:srgbClr val="000000"/>
              </a:solidFill>
              <a:latin typeface="Arial"/>
              <a:ea typeface="Arial"/>
              <a:cs typeface="Arial"/>
              <a:sym typeface="Arial"/>
            </a:endParaRPr>
          </a:p>
        </p:txBody>
      </p:sp>
      <p:sp>
        <p:nvSpPr>
          <p:cNvPr id="1345" name="Google Shape;1345;p80"/>
          <p:cNvSpPr txBox="1"/>
          <p:nvPr/>
        </p:nvSpPr>
        <p:spPr>
          <a:xfrm>
            <a:off x="1091275" y="4999453"/>
            <a:ext cx="8465700" cy="646500"/>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3F3F3F"/>
              </a:buClr>
              <a:buSzPts val="2400"/>
              <a:buFont typeface="Arial"/>
              <a:buNone/>
            </a:pPr>
            <a:r>
              <a:rPr b="0" i="1" lang="en-IE" sz="1800" u="none" cap="none" strike="noStrike">
                <a:solidFill>
                  <a:srgbClr val="000000"/>
                </a:solidFill>
                <a:latin typeface="Calibri"/>
                <a:ea typeface="Calibri"/>
                <a:cs typeface="Calibri"/>
                <a:sym typeface="Calibri"/>
              </a:rPr>
              <a:t>“Barack Obama nominated </a:t>
            </a:r>
            <a:r>
              <a:rPr b="1" i="1" lang="en-IE" sz="1800" u="none" cap="none" strike="noStrike">
                <a:solidFill>
                  <a:srgbClr val="FF3399"/>
                </a:solidFill>
                <a:latin typeface="Calibri"/>
                <a:ea typeface="Calibri"/>
                <a:cs typeface="Calibri"/>
                <a:sym typeface="Calibri"/>
              </a:rPr>
              <a:t>Hillary Rodham Clinton </a:t>
            </a:r>
            <a:r>
              <a:rPr b="0" i="1" lang="en-IE" sz="1800" u="none" cap="none" strike="noStrike">
                <a:solidFill>
                  <a:srgbClr val="000000"/>
                </a:solidFill>
                <a:latin typeface="Calibri"/>
                <a:ea typeface="Calibri"/>
                <a:cs typeface="Calibri"/>
                <a:sym typeface="Calibri"/>
              </a:rPr>
              <a:t>as his </a:t>
            </a:r>
            <a:r>
              <a:rPr b="1" i="1" lang="en-IE" sz="1800" u="none" cap="none" strike="noStrike">
                <a:solidFill>
                  <a:srgbClr val="FF3399"/>
                </a:solidFill>
                <a:latin typeface="Calibri"/>
                <a:ea typeface="Calibri"/>
                <a:cs typeface="Calibri"/>
                <a:sym typeface="Calibri"/>
              </a:rPr>
              <a:t>secretary of state </a:t>
            </a:r>
            <a:r>
              <a:rPr b="0" i="1" lang="en-IE" sz="1800" u="none" cap="none" strike="noStrike">
                <a:solidFill>
                  <a:srgbClr val="000000"/>
                </a:solidFill>
                <a:latin typeface="Calibri"/>
                <a:ea typeface="Calibri"/>
                <a:cs typeface="Calibri"/>
                <a:sym typeface="Calibri"/>
              </a:rPr>
              <a:t>on</a:t>
            </a:r>
            <a:r>
              <a:rPr b="0" i="1" lang="en-IE" sz="1800" u="none" cap="none" strike="noStrike">
                <a:solidFill>
                  <a:srgbClr val="FF3399"/>
                </a:solidFill>
                <a:latin typeface="Calibri"/>
                <a:ea typeface="Calibri"/>
                <a:cs typeface="Calibri"/>
                <a:sym typeface="Calibri"/>
              </a:rPr>
              <a:t> </a:t>
            </a:r>
            <a:r>
              <a:rPr b="0" i="1" lang="en-IE" sz="1800" u="none" cap="none" strike="noStrike">
                <a:solidFill>
                  <a:srgbClr val="000000"/>
                </a:solidFill>
                <a:latin typeface="Calibri"/>
                <a:ea typeface="Calibri"/>
                <a:cs typeface="Calibri"/>
                <a:sym typeface="Calibri"/>
              </a:rPr>
              <a:t>Monday. He chose </a:t>
            </a:r>
            <a:r>
              <a:rPr b="1" i="1" lang="en-IE" sz="1800" u="none" cap="none" strike="noStrike">
                <a:solidFill>
                  <a:srgbClr val="FF3399"/>
                </a:solidFill>
                <a:latin typeface="Calibri"/>
                <a:ea typeface="Calibri"/>
                <a:cs typeface="Calibri"/>
                <a:sym typeface="Calibri"/>
              </a:rPr>
              <a:t>her</a:t>
            </a:r>
            <a:r>
              <a:rPr b="0" i="1" lang="en-IE" sz="1800" u="none" cap="none" strike="noStrike">
                <a:solidFill>
                  <a:srgbClr val="000000"/>
                </a:solidFill>
                <a:latin typeface="Calibri"/>
                <a:ea typeface="Calibri"/>
                <a:cs typeface="Calibri"/>
                <a:sym typeface="Calibri"/>
              </a:rPr>
              <a:t> because </a:t>
            </a:r>
            <a:r>
              <a:rPr b="1" i="1" lang="en-IE" sz="1800" u="none" cap="none" strike="noStrike">
                <a:solidFill>
                  <a:srgbClr val="FF3399"/>
                </a:solidFill>
                <a:latin typeface="Calibri"/>
                <a:ea typeface="Calibri"/>
                <a:cs typeface="Calibri"/>
                <a:sym typeface="Calibri"/>
              </a:rPr>
              <a:t>she</a:t>
            </a:r>
            <a:r>
              <a:rPr b="0" i="1" lang="en-IE" sz="1800" u="none" cap="none" strike="noStrike">
                <a:solidFill>
                  <a:srgbClr val="000000"/>
                </a:solidFill>
                <a:latin typeface="Calibri"/>
                <a:ea typeface="Calibri"/>
                <a:cs typeface="Calibri"/>
                <a:sym typeface="Calibri"/>
              </a:rPr>
              <a:t> had foreign affairs experience as a former </a:t>
            </a:r>
            <a:r>
              <a:rPr b="1" i="1" lang="en-IE" sz="1800" u="none" cap="none" strike="noStrike">
                <a:solidFill>
                  <a:srgbClr val="FF3399"/>
                </a:solidFill>
                <a:latin typeface="Calibri"/>
                <a:ea typeface="Calibri"/>
                <a:cs typeface="Calibri"/>
                <a:sym typeface="Calibri"/>
              </a:rPr>
              <a:t>First Lady</a:t>
            </a:r>
            <a:r>
              <a:rPr b="0" i="1" lang="en-IE" sz="18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p:txBody>
      </p:sp>
      <p:sp>
        <p:nvSpPr>
          <p:cNvPr id="1346" name="Google Shape;1346;p80"/>
          <p:cNvSpPr txBox="1"/>
          <p:nvPr/>
        </p:nvSpPr>
        <p:spPr>
          <a:xfrm>
            <a:off x="603250" y="1257400"/>
            <a:ext cx="11225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IE" sz="2400" u="none" cap="none" strike="noStrike">
                <a:solidFill>
                  <a:srgbClr val="000000"/>
                </a:solidFill>
                <a:latin typeface="Calibri"/>
                <a:ea typeface="Calibri"/>
                <a:cs typeface="Calibri"/>
                <a:sym typeface="Calibri"/>
              </a:rPr>
              <a:t>“Barack Obama nominated Hillary Rodham Clinton as his secretary of state on Monday. He chose her because she had foreign affairs experience as a former First Lady.”</a:t>
            </a:r>
            <a:endParaRPr b="0" i="0" sz="2400" u="none" cap="none" strike="noStrike">
              <a:solidFill>
                <a:srgbClr val="000000"/>
              </a:solidFill>
              <a:latin typeface="Arial"/>
              <a:ea typeface="Arial"/>
              <a:cs typeface="Arial"/>
              <a:sym typeface="Arial"/>
            </a:endParaRPr>
          </a:p>
        </p:txBody>
      </p:sp>
      <p:sp>
        <p:nvSpPr>
          <p:cNvPr id="1347" name="Google Shape;1347;p80"/>
          <p:cNvSpPr txBox="1"/>
          <p:nvPr/>
        </p:nvSpPr>
        <p:spPr>
          <a:xfrm>
            <a:off x="720000" y="3614642"/>
            <a:ext cx="9016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1" i="0" lang="en-IE" sz="2000" u="none" cap="none" strike="noStrike">
                <a:solidFill>
                  <a:srgbClr val="000000"/>
                </a:solidFill>
                <a:latin typeface="Calibri"/>
                <a:ea typeface="Calibri"/>
                <a:cs typeface="Calibri"/>
                <a:sym typeface="Calibri"/>
              </a:rPr>
              <a:t>Step 2: </a:t>
            </a:r>
            <a:r>
              <a:rPr b="0" i="0" lang="en-IE" sz="2000" u="none" cap="none" strike="noStrike">
                <a:solidFill>
                  <a:srgbClr val="000000"/>
                </a:solidFill>
                <a:latin typeface="Calibri"/>
                <a:ea typeface="Calibri"/>
                <a:cs typeface="Calibri"/>
                <a:sym typeface="Calibri"/>
              </a:rPr>
              <a:t>Identify all </a:t>
            </a:r>
            <a:r>
              <a:rPr b="1" i="0" lang="en-IE" sz="2000" u="none" cap="none" strike="noStrike">
                <a:solidFill>
                  <a:srgbClr val="000000"/>
                </a:solidFill>
                <a:latin typeface="Calibri"/>
                <a:ea typeface="Calibri"/>
                <a:cs typeface="Calibri"/>
                <a:sym typeface="Calibri"/>
              </a:rPr>
              <a:t>mentions</a:t>
            </a:r>
            <a:r>
              <a:rPr b="0" i="0" lang="en-IE" sz="2000" u="none" cap="none" strike="noStrike">
                <a:solidFill>
                  <a:srgbClr val="000000"/>
                </a:solidFill>
                <a:latin typeface="Calibri"/>
                <a:ea typeface="Calibri"/>
                <a:cs typeface="Calibri"/>
                <a:sym typeface="Calibri"/>
              </a:rPr>
              <a:t> that refer to the </a:t>
            </a:r>
            <a:r>
              <a:rPr b="1" i="0" lang="en-IE" sz="2000" u="none" cap="none" strike="noStrike">
                <a:solidFill>
                  <a:srgbClr val="000000"/>
                </a:solidFill>
                <a:latin typeface="Calibri"/>
                <a:ea typeface="Calibri"/>
                <a:cs typeface="Calibri"/>
                <a:sym typeface="Calibri"/>
              </a:rPr>
              <a:t>same</a:t>
            </a:r>
            <a:r>
              <a:rPr b="0" i="0" lang="en-IE" sz="2000" u="none" cap="none" strike="noStrike">
                <a:solidFill>
                  <a:srgbClr val="000000"/>
                </a:solidFill>
                <a:latin typeface="Calibri"/>
                <a:ea typeface="Calibri"/>
                <a:cs typeface="Calibri"/>
                <a:sym typeface="Calibri"/>
              </a:rPr>
              <a:t> real world entity</a:t>
            </a:r>
            <a:endParaRPr b="0" i="0" sz="1400" u="none" cap="none" strike="noStrike">
              <a:solidFill>
                <a:srgbClr val="000000"/>
              </a:solidFill>
              <a:latin typeface="Arial"/>
              <a:ea typeface="Arial"/>
              <a:cs typeface="Arial"/>
              <a:sym typeface="Arial"/>
            </a:endParaRPr>
          </a:p>
        </p:txBody>
      </p:sp>
      <p:sp>
        <p:nvSpPr>
          <p:cNvPr id="1348" name="Google Shape;1348;p80"/>
          <p:cNvSpPr txBox="1"/>
          <p:nvPr/>
        </p:nvSpPr>
        <p:spPr>
          <a:xfrm rot="-5400000">
            <a:off x="9778512" y="2600475"/>
            <a:ext cx="12549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IE" sz="2000" u="none" cap="none" strike="noStrike">
                <a:solidFill>
                  <a:srgbClr val="000000"/>
                </a:solidFill>
                <a:latin typeface="Calibri"/>
                <a:ea typeface="Calibri"/>
                <a:cs typeface="Calibri"/>
                <a:sym typeface="Calibri"/>
              </a:rPr>
              <a:t>Mention Detection</a:t>
            </a:r>
            <a:endParaRPr b="0" i="0" sz="1400" u="none" cap="none" strike="noStrike">
              <a:solidFill>
                <a:srgbClr val="000000"/>
              </a:solidFill>
              <a:latin typeface="Arial"/>
              <a:ea typeface="Arial"/>
              <a:cs typeface="Arial"/>
              <a:sym typeface="Arial"/>
            </a:endParaRPr>
          </a:p>
        </p:txBody>
      </p:sp>
      <p:sp>
        <p:nvSpPr>
          <p:cNvPr id="1349" name="Google Shape;1349;p80"/>
          <p:cNvSpPr/>
          <p:nvPr/>
        </p:nvSpPr>
        <p:spPr>
          <a:xfrm>
            <a:off x="9771152" y="2449379"/>
            <a:ext cx="288300" cy="1010100"/>
          </a:xfrm>
          <a:prstGeom prst="rightBrace">
            <a:avLst>
              <a:gd fmla="val 32960"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C00000"/>
              </a:solidFill>
              <a:latin typeface="Arial"/>
              <a:ea typeface="Arial"/>
              <a:cs typeface="Arial"/>
              <a:sym typeface="Arial"/>
            </a:endParaRPr>
          </a:p>
        </p:txBody>
      </p:sp>
      <p:sp>
        <p:nvSpPr>
          <p:cNvPr id="1350" name="Google Shape;1350;p80"/>
          <p:cNvSpPr txBox="1"/>
          <p:nvPr/>
        </p:nvSpPr>
        <p:spPr>
          <a:xfrm rot="-5400000">
            <a:off x="9685811" y="4612003"/>
            <a:ext cx="1440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IE" sz="2000" u="none" cap="none" strike="noStrike">
                <a:solidFill>
                  <a:srgbClr val="000000"/>
                </a:solidFill>
                <a:latin typeface="Calibri"/>
                <a:ea typeface="Calibri"/>
                <a:cs typeface="Calibri"/>
                <a:sym typeface="Calibri"/>
              </a:rPr>
              <a:t>Mention Clustering</a:t>
            </a:r>
            <a:endParaRPr b="0" i="0" sz="1400" u="none" cap="none" strike="noStrike">
              <a:solidFill>
                <a:srgbClr val="000000"/>
              </a:solidFill>
              <a:latin typeface="Arial"/>
              <a:ea typeface="Arial"/>
              <a:cs typeface="Arial"/>
              <a:sym typeface="Arial"/>
            </a:endParaRPr>
          </a:p>
        </p:txBody>
      </p:sp>
      <p:sp>
        <p:nvSpPr>
          <p:cNvPr id="1351" name="Google Shape;1351;p80"/>
          <p:cNvSpPr/>
          <p:nvPr/>
        </p:nvSpPr>
        <p:spPr>
          <a:xfrm>
            <a:off x="9736073" y="4014752"/>
            <a:ext cx="323400" cy="1907100"/>
          </a:xfrm>
          <a:prstGeom prst="rightBrace">
            <a:avLst>
              <a:gd fmla="val 32960"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C00000"/>
              </a:solidFill>
              <a:latin typeface="Arial"/>
              <a:ea typeface="Arial"/>
              <a:cs typeface="Arial"/>
              <a:sym typeface="Arial"/>
            </a:endParaRPr>
          </a:p>
        </p:txBody>
      </p:sp>
      <p:sp>
        <p:nvSpPr>
          <p:cNvPr id="1352" name="Google Shape;1352;p80"/>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500"/>
                                        <p:tgtEl>
                                          <p:spTgt spid="1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xEl>
                                              <p:pRg end="0" st="0"/>
                                            </p:txEl>
                                          </p:spTgt>
                                        </p:tgtEl>
                                        <p:attrNameLst>
                                          <p:attrName>style.visibility</p:attrName>
                                        </p:attrNameLst>
                                      </p:cBhvr>
                                      <p:to>
                                        <p:strVal val="visible"/>
                                      </p:to>
                                    </p:set>
                                    <p:animEffect filter="fade" transition="in">
                                      <p:cBhvr>
                                        <p:cTn dur="500"/>
                                        <p:tgtEl>
                                          <p:spTgt spid="13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xEl>
                                              <p:pRg end="1" st="1"/>
                                            </p:txEl>
                                          </p:spTgt>
                                        </p:tgtEl>
                                        <p:attrNameLst>
                                          <p:attrName>style.visibility</p:attrName>
                                        </p:attrNameLst>
                                      </p:cBhvr>
                                      <p:to>
                                        <p:strVal val="visible"/>
                                      </p:to>
                                    </p:set>
                                    <p:animEffect filter="fade" transition="in">
                                      <p:cBhvr>
                                        <p:cTn dur="500"/>
                                        <p:tgtEl>
                                          <p:spTgt spid="13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xEl>
                                              <p:pRg end="2" st="2"/>
                                            </p:txEl>
                                          </p:spTgt>
                                        </p:tgtEl>
                                        <p:attrNameLst>
                                          <p:attrName>style.visibility</p:attrName>
                                        </p:attrNameLst>
                                      </p:cBhvr>
                                      <p:to>
                                        <p:strVal val="visible"/>
                                      </p:to>
                                    </p:set>
                                    <p:animEffect filter="fade" transition="in">
                                      <p:cBhvr>
                                        <p:cTn dur="500"/>
                                        <p:tgtEl>
                                          <p:spTgt spid="13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xEl>
                                              <p:pRg end="3" st="3"/>
                                            </p:txEl>
                                          </p:spTgt>
                                        </p:tgtEl>
                                        <p:attrNameLst>
                                          <p:attrName>style.visibility</p:attrName>
                                        </p:attrNameLst>
                                      </p:cBhvr>
                                      <p:to>
                                        <p:strVal val="visible"/>
                                      </p:to>
                                    </p:set>
                                    <p:animEffect filter="fade" transition="in">
                                      <p:cBhvr>
                                        <p:cTn dur="500"/>
                                        <p:tgtEl>
                                          <p:spTgt spid="13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500"/>
                                        <p:tgtEl>
                                          <p:spTgt spid="1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500"/>
                                        <p:tgtEl>
                                          <p:spTgt spid="1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500"/>
                                        <p:tgtEl>
                                          <p:spTgt spid="1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500"/>
                                        <p:tgtEl>
                                          <p:spTgt spid="1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5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500"/>
                                        <p:tgtEl>
                                          <p:spTgt spid="1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500"/>
                                        <p:tgtEl>
                                          <p:spTgt spid="1351"/>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500"/>
                                        <p:tgtEl>
                                          <p:spTgt spid="1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1"/>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4400"/>
              <a:buNone/>
            </a:pPr>
            <a:r>
              <a:rPr lang="en-IE"/>
              <a:t>Mention Clustering – Features</a:t>
            </a:r>
            <a:endParaRPr/>
          </a:p>
        </p:txBody>
      </p:sp>
      <p:sp>
        <p:nvSpPr>
          <p:cNvPr id="1359" name="Google Shape;1359;p81"/>
          <p:cNvSpPr txBox="1"/>
          <p:nvPr>
            <p:ph idx="1" type="body"/>
          </p:nvPr>
        </p:nvSpPr>
        <p:spPr>
          <a:xfrm>
            <a:off x="838200" y="1520825"/>
            <a:ext cx="11015100" cy="414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IE" sz="2300">
                <a:solidFill>
                  <a:schemeClr val="dk1"/>
                </a:solidFill>
              </a:rPr>
              <a:t>Recency</a:t>
            </a:r>
            <a:r>
              <a:rPr lang="en-IE" sz="2300">
                <a:solidFill>
                  <a:schemeClr val="dk1"/>
                </a:solidFill>
              </a:rPr>
              <a:t> - more recently mentioned entities are preferred </a:t>
            </a:r>
            <a:endParaRPr sz="2300">
              <a:solidFill>
                <a:schemeClr val="dk1"/>
              </a:solidFill>
            </a:endParaRPr>
          </a:p>
          <a:p>
            <a:pPr indent="0" lvl="0" marL="0" rtl="0" algn="l">
              <a:lnSpc>
                <a:spcPct val="100000"/>
              </a:lnSpc>
              <a:spcBef>
                <a:spcPts val="0"/>
              </a:spcBef>
              <a:spcAft>
                <a:spcPts val="0"/>
              </a:spcAft>
              <a:buSzPts val="2800"/>
              <a:buNone/>
            </a:pPr>
            <a:r>
              <a:rPr b="1" i="1" lang="en-IE" sz="2300">
                <a:solidFill>
                  <a:schemeClr val="accent1"/>
                </a:solidFill>
              </a:rPr>
              <a:t>John </a:t>
            </a:r>
            <a:r>
              <a:rPr i="1" lang="en-IE" sz="2300">
                <a:solidFill>
                  <a:schemeClr val="accent1"/>
                </a:solidFill>
              </a:rPr>
              <a:t>went to a movie. </a:t>
            </a:r>
            <a:r>
              <a:rPr b="1" i="1" lang="en-IE" sz="2300">
                <a:solidFill>
                  <a:schemeClr val="accent1"/>
                </a:solidFill>
              </a:rPr>
              <a:t>Jack </a:t>
            </a:r>
            <a:r>
              <a:rPr i="1" lang="en-IE" sz="2300">
                <a:solidFill>
                  <a:schemeClr val="accent1"/>
                </a:solidFill>
              </a:rPr>
              <a:t>went as well. </a:t>
            </a:r>
            <a:r>
              <a:rPr b="1" i="1" lang="en-IE" sz="2300">
                <a:solidFill>
                  <a:schemeClr val="accent1"/>
                </a:solidFill>
              </a:rPr>
              <a:t>He </a:t>
            </a:r>
            <a:r>
              <a:rPr i="1" lang="en-IE" sz="2300">
                <a:solidFill>
                  <a:schemeClr val="accent1"/>
                </a:solidFill>
              </a:rPr>
              <a:t>was not busy.</a:t>
            </a:r>
            <a:r>
              <a:rPr i="1" lang="en-IE" sz="2300">
                <a:solidFill>
                  <a:schemeClr val="dk1"/>
                </a:solidFill>
              </a:rPr>
              <a:t>			He = Jack (He </a:t>
            </a:r>
            <a:r>
              <a:rPr lang="en-IE" sz="2300">
                <a:solidFill>
                  <a:schemeClr val="dk1"/>
                </a:solidFill>
              </a:rPr>
              <a:t>≠ </a:t>
            </a:r>
            <a:r>
              <a:rPr i="1" lang="en-IE" sz="2300">
                <a:solidFill>
                  <a:schemeClr val="dk1"/>
                </a:solidFill>
              </a:rPr>
              <a:t>John)</a:t>
            </a:r>
            <a:endParaRPr i="1" sz="2300">
              <a:solidFill>
                <a:schemeClr val="dk1"/>
              </a:solidFill>
            </a:endParaRPr>
          </a:p>
          <a:p>
            <a:pPr indent="0" lvl="0" marL="0" rtl="0" algn="l">
              <a:lnSpc>
                <a:spcPct val="100000"/>
              </a:lnSpc>
              <a:spcBef>
                <a:spcPts val="1000"/>
              </a:spcBef>
              <a:spcAft>
                <a:spcPts val="0"/>
              </a:spcAft>
              <a:buSzPts val="2800"/>
              <a:buNone/>
            </a:pPr>
            <a:r>
              <a:rPr b="1" lang="en-IE" sz="2300">
                <a:solidFill>
                  <a:schemeClr val="dk1"/>
                </a:solidFill>
              </a:rPr>
              <a:t>Syntactic agreement</a:t>
            </a:r>
            <a:endParaRPr b="1" sz="2300">
              <a:solidFill>
                <a:schemeClr val="dk1"/>
              </a:solidFill>
            </a:endParaRPr>
          </a:p>
          <a:p>
            <a:pPr indent="0" lvl="0" marL="0" rtl="0" algn="l">
              <a:lnSpc>
                <a:spcPct val="100000"/>
              </a:lnSpc>
              <a:spcBef>
                <a:spcPts val="0"/>
              </a:spcBef>
              <a:spcAft>
                <a:spcPts val="0"/>
              </a:spcAft>
              <a:buSzPts val="2800"/>
              <a:buNone/>
            </a:pPr>
            <a:r>
              <a:rPr b="1" i="1" lang="en-IE" sz="2300">
                <a:solidFill>
                  <a:schemeClr val="accent1"/>
                </a:solidFill>
              </a:rPr>
              <a:t>Jack </a:t>
            </a:r>
            <a:r>
              <a:rPr i="1" lang="en-IE" sz="2300">
                <a:solidFill>
                  <a:schemeClr val="accent1"/>
                </a:solidFill>
              </a:rPr>
              <a:t>gave </a:t>
            </a:r>
            <a:r>
              <a:rPr b="1" i="1" lang="en-IE" sz="2300">
                <a:solidFill>
                  <a:schemeClr val="accent1"/>
                </a:solidFill>
              </a:rPr>
              <a:t>Mary </a:t>
            </a:r>
            <a:r>
              <a:rPr i="1" lang="en-IE" sz="2300">
                <a:solidFill>
                  <a:schemeClr val="accent1"/>
                </a:solidFill>
              </a:rPr>
              <a:t>a gift. </a:t>
            </a:r>
            <a:r>
              <a:rPr b="1" i="1" lang="en-IE" sz="2300">
                <a:solidFill>
                  <a:schemeClr val="accent1"/>
                </a:solidFill>
              </a:rPr>
              <a:t>She </a:t>
            </a:r>
            <a:r>
              <a:rPr i="1" lang="en-IE" sz="2300">
                <a:solidFill>
                  <a:schemeClr val="accent1"/>
                </a:solidFill>
              </a:rPr>
              <a:t>was excited.	</a:t>
            </a:r>
            <a:r>
              <a:rPr i="1" lang="en-IE" sz="2300">
                <a:solidFill>
                  <a:schemeClr val="dk1"/>
                </a:solidFill>
              </a:rPr>
              <a:t>						She = Mary (She </a:t>
            </a:r>
            <a:r>
              <a:rPr lang="en-IE" sz="2300">
                <a:solidFill>
                  <a:schemeClr val="dk1"/>
                </a:solidFill>
              </a:rPr>
              <a:t>≠ </a:t>
            </a:r>
            <a:r>
              <a:rPr i="1" lang="en-IE" sz="2300">
                <a:solidFill>
                  <a:schemeClr val="dk1"/>
                </a:solidFill>
              </a:rPr>
              <a:t>Jack)</a:t>
            </a:r>
            <a:endParaRPr i="1" sz="2300">
              <a:solidFill>
                <a:schemeClr val="dk1"/>
              </a:solidFill>
            </a:endParaRPr>
          </a:p>
          <a:p>
            <a:pPr indent="0" lvl="0" marL="0" rtl="0" algn="l">
              <a:lnSpc>
                <a:spcPct val="100000"/>
              </a:lnSpc>
              <a:spcBef>
                <a:spcPts val="1000"/>
              </a:spcBef>
              <a:spcAft>
                <a:spcPts val="0"/>
              </a:spcAft>
              <a:buSzPts val="2800"/>
              <a:buNone/>
            </a:pPr>
            <a:r>
              <a:rPr b="1" lang="en-IE" sz="2300">
                <a:solidFill>
                  <a:schemeClr val="dk1"/>
                </a:solidFill>
              </a:rPr>
              <a:t>Other syntactic constraints</a:t>
            </a:r>
            <a:endParaRPr b="1" sz="2300">
              <a:solidFill>
                <a:schemeClr val="dk1"/>
              </a:solidFill>
            </a:endParaRPr>
          </a:p>
          <a:p>
            <a:pPr indent="0" lvl="0" marL="0" rtl="0" algn="l">
              <a:lnSpc>
                <a:spcPct val="100000"/>
              </a:lnSpc>
              <a:spcBef>
                <a:spcPts val="0"/>
              </a:spcBef>
              <a:spcAft>
                <a:spcPts val="0"/>
              </a:spcAft>
              <a:buSzPts val="2800"/>
              <a:buNone/>
            </a:pPr>
            <a:r>
              <a:rPr b="1" i="1" lang="en-IE" sz="2300">
                <a:solidFill>
                  <a:schemeClr val="accent1"/>
                </a:solidFill>
              </a:rPr>
              <a:t>John </a:t>
            </a:r>
            <a:r>
              <a:rPr i="1" lang="en-IE" sz="2300">
                <a:solidFill>
                  <a:schemeClr val="accent1"/>
                </a:solidFill>
              </a:rPr>
              <a:t>bought </a:t>
            </a:r>
            <a:r>
              <a:rPr b="1" i="1" lang="en-IE" sz="2300">
                <a:solidFill>
                  <a:schemeClr val="accent1"/>
                </a:solidFill>
              </a:rPr>
              <a:t>him </a:t>
            </a:r>
            <a:r>
              <a:rPr i="1" lang="en-IE" sz="2300">
                <a:solidFill>
                  <a:schemeClr val="accent1"/>
                </a:solidFill>
              </a:rPr>
              <a:t>a new car. </a:t>
            </a:r>
            <a:r>
              <a:rPr lang="en-IE" sz="2300">
                <a:solidFill>
                  <a:schemeClr val="dk1"/>
                </a:solidFill>
              </a:rPr>
              <a:t>										</a:t>
            </a:r>
            <a:r>
              <a:rPr i="1" lang="en-IE" sz="2300">
                <a:solidFill>
                  <a:schemeClr val="dk1"/>
                </a:solidFill>
              </a:rPr>
              <a:t>him</a:t>
            </a:r>
            <a:r>
              <a:rPr lang="en-IE" sz="2300">
                <a:solidFill>
                  <a:schemeClr val="dk1"/>
                </a:solidFill>
              </a:rPr>
              <a:t> ≠ </a:t>
            </a:r>
            <a:r>
              <a:rPr i="1" lang="en-IE" sz="2300">
                <a:solidFill>
                  <a:schemeClr val="dk1"/>
                </a:solidFill>
              </a:rPr>
              <a:t>John</a:t>
            </a:r>
            <a:endParaRPr sz="23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b="1" lang="en-IE" sz="2300">
                <a:solidFill>
                  <a:schemeClr val="dk1"/>
                </a:solidFill>
              </a:rPr>
              <a:t>Semantic compatibility</a:t>
            </a:r>
            <a:endParaRPr b="1" sz="2300">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IE" sz="2300">
                <a:solidFill>
                  <a:schemeClr val="accent1"/>
                </a:solidFill>
              </a:rPr>
              <a:t>… the mining </a:t>
            </a:r>
            <a:r>
              <a:rPr b="1" i="1" lang="en-IE" sz="2300">
                <a:solidFill>
                  <a:schemeClr val="accent1"/>
                </a:solidFill>
              </a:rPr>
              <a:t>conglomerate</a:t>
            </a:r>
            <a:r>
              <a:rPr i="1" lang="en-IE" sz="2300">
                <a:solidFill>
                  <a:schemeClr val="accent1"/>
                </a:solidFill>
              </a:rPr>
              <a:t> … the </a:t>
            </a:r>
            <a:r>
              <a:rPr b="1" i="1" lang="en-IE" sz="2300">
                <a:solidFill>
                  <a:schemeClr val="accent1"/>
                </a:solidFill>
              </a:rPr>
              <a:t>company </a:t>
            </a:r>
            <a:r>
              <a:rPr i="1" lang="en-IE" sz="2300">
                <a:solidFill>
                  <a:schemeClr val="accent1"/>
                </a:solidFill>
              </a:rPr>
              <a:t>…</a:t>
            </a:r>
            <a:r>
              <a:rPr i="1" lang="en-IE" sz="2300">
                <a:solidFill>
                  <a:schemeClr val="dk1"/>
                </a:solidFill>
              </a:rPr>
              <a:t>						company = conglomerate</a:t>
            </a:r>
            <a:endParaRPr i="1" sz="2300">
              <a:solidFill>
                <a:schemeClr val="dk1"/>
              </a:solidFill>
            </a:endParaRPr>
          </a:p>
          <a:p>
            <a:pPr indent="0" lvl="0" marL="0" rtl="0" algn="l">
              <a:lnSpc>
                <a:spcPct val="100000"/>
              </a:lnSpc>
              <a:spcBef>
                <a:spcPts val="1000"/>
              </a:spcBef>
              <a:spcAft>
                <a:spcPts val="0"/>
              </a:spcAft>
              <a:buSzPts val="2800"/>
              <a:buNone/>
            </a:pPr>
            <a:r>
              <a:rPr b="1" lang="en-IE" sz="2300">
                <a:solidFill>
                  <a:schemeClr val="dk1"/>
                </a:solidFill>
              </a:rPr>
              <a:t>Grammatical Role </a:t>
            </a:r>
            <a:r>
              <a:rPr lang="en-IE" sz="2300">
                <a:solidFill>
                  <a:schemeClr val="dk1"/>
                </a:solidFill>
              </a:rPr>
              <a:t>- prefer entities in the subject position</a:t>
            </a:r>
            <a:endParaRPr sz="2300">
              <a:solidFill>
                <a:schemeClr val="dk1"/>
              </a:solidFill>
            </a:endParaRPr>
          </a:p>
          <a:p>
            <a:pPr indent="457200" lvl="0" marL="0" rtl="0" algn="l">
              <a:lnSpc>
                <a:spcPct val="100000"/>
              </a:lnSpc>
              <a:spcBef>
                <a:spcPts val="0"/>
              </a:spcBef>
              <a:spcAft>
                <a:spcPts val="0"/>
              </a:spcAft>
              <a:buSzPts val="2800"/>
              <a:buNone/>
            </a:pPr>
            <a:r>
              <a:rPr b="1" i="1" lang="en-IE" sz="2300">
                <a:solidFill>
                  <a:schemeClr val="accent1"/>
                </a:solidFill>
              </a:rPr>
              <a:t>John </a:t>
            </a:r>
            <a:r>
              <a:rPr i="1" lang="en-IE" sz="2300">
                <a:solidFill>
                  <a:schemeClr val="accent1"/>
                </a:solidFill>
              </a:rPr>
              <a:t>went to a movie with </a:t>
            </a:r>
            <a:r>
              <a:rPr b="1" i="1" lang="en-IE" sz="2300">
                <a:solidFill>
                  <a:schemeClr val="accent1"/>
                </a:solidFill>
              </a:rPr>
              <a:t>Jack</a:t>
            </a:r>
            <a:r>
              <a:rPr i="1" lang="en-IE" sz="2300">
                <a:solidFill>
                  <a:schemeClr val="accent1"/>
                </a:solidFill>
              </a:rPr>
              <a:t> as </a:t>
            </a:r>
            <a:r>
              <a:rPr b="1" i="1" lang="en-IE" sz="2300">
                <a:solidFill>
                  <a:schemeClr val="accent1"/>
                </a:solidFill>
              </a:rPr>
              <a:t>he </a:t>
            </a:r>
            <a:r>
              <a:rPr i="1" lang="en-IE" sz="2300">
                <a:solidFill>
                  <a:schemeClr val="accent1"/>
                </a:solidFill>
              </a:rPr>
              <a:t>was not busy.	</a:t>
            </a:r>
            <a:r>
              <a:rPr i="1" lang="en-IE" sz="2300">
                <a:solidFill>
                  <a:schemeClr val="dk1"/>
                </a:solidFill>
              </a:rPr>
              <a:t>		He = John (He </a:t>
            </a:r>
            <a:r>
              <a:rPr lang="en-IE" sz="2300">
                <a:solidFill>
                  <a:schemeClr val="dk1"/>
                </a:solidFill>
              </a:rPr>
              <a:t>≠ </a:t>
            </a:r>
            <a:r>
              <a:rPr i="1" lang="en-IE" sz="2300">
                <a:solidFill>
                  <a:schemeClr val="dk1"/>
                </a:solidFill>
              </a:rPr>
              <a:t>Jack)</a:t>
            </a:r>
            <a:endParaRPr i="1" sz="2300">
              <a:solidFill>
                <a:schemeClr val="dk1"/>
              </a:solidFill>
            </a:endParaRPr>
          </a:p>
        </p:txBody>
      </p:sp>
      <p:sp>
        <p:nvSpPr>
          <p:cNvPr id="1360" name="Google Shape;1360;p81"/>
          <p:cNvSpPr txBox="1"/>
          <p:nvPr/>
        </p:nvSpPr>
        <p:spPr>
          <a:xfrm>
            <a:off x="3678019" y="6175605"/>
            <a:ext cx="61158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lang="en-IE" sz="1000">
                <a:latin typeface="Calibri"/>
                <a:ea typeface="Calibri"/>
                <a:cs typeface="Calibri"/>
                <a:sym typeface="Calibri"/>
              </a:rPr>
              <a:t>S</a:t>
            </a:r>
            <a:r>
              <a:rPr b="0" i="0" lang="en-IE" sz="1000" u="none" cap="none" strike="noStrike">
                <a:solidFill>
                  <a:srgbClr val="000000"/>
                </a:solidFill>
                <a:latin typeface="Calibri"/>
                <a:ea typeface="Calibri"/>
                <a:cs typeface="Calibri"/>
                <a:sym typeface="Calibri"/>
              </a:rPr>
              <a:t>lide adapted from: </a:t>
            </a:r>
            <a:r>
              <a:rPr b="0" i="0" lang="en-IE" sz="1000" u="sng" cap="none" strike="noStrike">
                <a:solidFill>
                  <a:schemeClr val="hlink"/>
                </a:solidFill>
                <a:latin typeface="Arial"/>
                <a:ea typeface="Arial"/>
                <a:cs typeface="Arial"/>
                <a:sym typeface="Arial"/>
              </a:rPr>
              <a:t>https://www.cs.princeton.edu/courses/archive/fall19/cos484/lectures/lec21.pdf</a:t>
            </a:r>
            <a:endParaRPr b="0" i="0" sz="1000" u="none" cap="none" strike="noStrike">
              <a:solidFill>
                <a:srgbClr val="000000"/>
              </a:solidFill>
              <a:latin typeface="Calibri"/>
              <a:ea typeface="Calibri"/>
              <a:cs typeface="Calibri"/>
              <a:sym typeface="Calibri"/>
            </a:endParaRPr>
          </a:p>
        </p:txBody>
      </p:sp>
      <p:sp>
        <p:nvSpPr>
          <p:cNvPr id="1361" name="Google Shape;1361;p81"/>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82"/>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Social Media Analysis</a:t>
            </a:r>
            <a:endParaRPr/>
          </a:p>
        </p:txBody>
      </p:sp>
      <p:sp>
        <p:nvSpPr>
          <p:cNvPr id="1368" name="Google Shape;1368;p82"/>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0"/>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Syntactic </a:t>
            </a:r>
            <a:r>
              <a:rPr b="0" i="0" lang="en-IE" sz="4400" u="none" cap="none" strike="noStrike">
                <a:solidFill>
                  <a:srgbClr val="75114A"/>
                </a:solidFill>
                <a:latin typeface="Calibri"/>
                <a:ea typeface="Calibri"/>
                <a:cs typeface="Calibri"/>
                <a:sym typeface="Calibri"/>
              </a:rPr>
              <a:t>Ambiguity </a:t>
            </a:r>
            <a:endParaRPr/>
          </a:p>
        </p:txBody>
      </p:sp>
      <p:pic>
        <p:nvPicPr>
          <p:cNvPr descr="SNLP_1_Introduction.pdf - Adobe Reader" id="295" name="Google Shape;295;p20"/>
          <p:cNvPicPr preferRelativeResize="0"/>
          <p:nvPr/>
        </p:nvPicPr>
        <p:blipFill rotWithShape="1">
          <a:blip r:embed="rId3">
            <a:alphaModFix/>
          </a:blip>
          <a:srcRect b="18669" l="41512" r="39949" t="46530"/>
          <a:stretch/>
        </p:blipFill>
        <p:spPr>
          <a:xfrm>
            <a:off x="2885400" y="2050275"/>
            <a:ext cx="2500348" cy="2544226"/>
          </a:xfrm>
          <a:prstGeom prst="rect">
            <a:avLst/>
          </a:prstGeom>
          <a:noFill/>
          <a:ln>
            <a:noFill/>
          </a:ln>
        </p:spPr>
      </p:pic>
      <p:pic>
        <p:nvPicPr>
          <p:cNvPr descr="SNLP_1_Introduction.pdf - Adobe Reader" id="296" name="Google Shape;296;p20"/>
          <p:cNvPicPr preferRelativeResize="0"/>
          <p:nvPr/>
        </p:nvPicPr>
        <p:blipFill rotWithShape="1">
          <a:blip r:embed="rId4">
            <a:alphaModFix/>
          </a:blip>
          <a:srcRect b="16459" l="40240" r="38439" t="44994"/>
          <a:stretch/>
        </p:blipFill>
        <p:spPr>
          <a:xfrm>
            <a:off x="6462750" y="2050275"/>
            <a:ext cx="2595902" cy="2544226"/>
          </a:xfrm>
          <a:prstGeom prst="rect">
            <a:avLst/>
          </a:prstGeom>
          <a:noFill/>
          <a:ln>
            <a:noFill/>
          </a:ln>
        </p:spPr>
      </p:pic>
      <p:sp>
        <p:nvSpPr>
          <p:cNvPr id="297" name="Google Shape;297;p20"/>
          <p:cNvSpPr txBox="1"/>
          <p:nvPr/>
        </p:nvSpPr>
        <p:spPr>
          <a:xfrm>
            <a:off x="3456449" y="4877877"/>
            <a:ext cx="5279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1" lang="en-IE" sz="2400">
                <a:solidFill>
                  <a:schemeClr val="dk1"/>
                </a:solidFill>
                <a:latin typeface="Calibri"/>
                <a:ea typeface="Calibri"/>
                <a:cs typeface="Calibri"/>
                <a:sym typeface="Calibri"/>
              </a:rPr>
              <a:t>astronomers saw stars with telescopes</a:t>
            </a:r>
            <a:endParaRPr i="1" sz="24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83"/>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Social Media Analysis </a:t>
            </a:r>
            <a:endParaRPr/>
          </a:p>
        </p:txBody>
      </p:sp>
      <p:sp>
        <p:nvSpPr>
          <p:cNvPr id="1374" name="Google Shape;1374;p83"/>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pic>
        <p:nvPicPr>
          <p:cNvPr descr="Webinar: Staying Connected Via Social Media | SatisFacts Research" id="1375" name="Google Shape;1375;p83"/>
          <p:cNvPicPr preferRelativeResize="0"/>
          <p:nvPr/>
        </p:nvPicPr>
        <p:blipFill rotWithShape="1">
          <a:blip r:embed="rId3">
            <a:alphaModFix/>
          </a:blip>
          <a:srcRect b="0" l="0" r="0" t="0"/>
          <a:stretch/>
        </p:blipFill>
        <p:spPr>
          <a:xfrm>
            <a:off x="4085448" y="3429001"/>
            <a:ext cx="3704015" cy="2333061"/>
          </a:xfrm>
          <a:prstGeom prst="rect">
            <a:avLst/>
          </a:prstGeom>
          <a:noFill/>
          <a:ln>
            <a:noFill/>
          </a:ln>
        </p:spPr>
      </p:pic>
      <p:pic>
        <p:nvPicPr>
          <p:cNvPr descr="Stay Connected Communication Networking Internet Concept Stock Photo -  Image of connect, mobile: 71164454" id="1376" name="Google Shape;1376;p83"/>
          <p:cNvPicPr preferRelativeResize="0"/>
          <p:nvPr/>
        </p:nvPicPr>
        <p:blipFill rotWithShape="1">
          <a:blip r:embed="rId4">
            <a:alphaModFix/>
          </a:blip>
          <a:srcRect b="7510" l="0" r="0" t="0"/>
          <a:stretch/>
        </p:blipFill>
        <p:spPr>
          <a:xfrm>
            <a:off x="8331897" y="2839750"/>
            <a:ext cx="3487500" cy="2922301"/>
          </a:xfrm>
          <a:prstGeom prst="rect">
            <a:avLst/>
          </a:prstGeom>
          <a:noFill/>
          <a:ln>
            <a:noFill/>
          </a:ln>
        </p:spPr>
      </p:pic>
      <p:sp>
        <p:nvSpPr>
          <p:cNvPr id="1377" name="Google Shape;1377;p83"/>
          <p:cNvSpPr txBox="1"/>
          <p:nvPr>
            <p:ph idx="1" type="body"/>
          </p:nvPr>
        </p:nvSpPr>
        <p:spPr>
          <a:xfrm>
            <a:off x="838200" y="1332000"/>
            <a:ext cx="11058900" cy="18990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IE"/>
              <a:t>This lecture is about opinion mining from social media </a:t>
            </a:r>
            <a:endParaRPr/>
          </a:p>
          <a:p>
            <a:pPr indent="-406400" lvl="0" marL="457200" rtl="0" algn="l">
              <a:lnSpc>
                <a:spcPct val="100000"/>
              </a:lnSpc>
              <a:spcBef>
                <a:spcPts val="1000"/>
              </a:spcBef>
              <a:spcAft>
                <a:spcPts val="0"/>
              </a:spcAft>
              <a:buSzPts val="2800"/>
              <a:buChar char="•"/>
            </a:pPr>
            <a:r>
              <a:rPr b="1" lang="en-IE"/>
              <a:t>social media data</a:t>
            </a:r>
            <a:r>
              <a:rPr lang="en-IE"/>
              <a:t>: type of data</a:t>
            </a:r>
            <a:endParaRPr/>
          </a:p>
          <a:p>
            <a:pPr indent="-406400" lvl="0" marL="457200" rtl="0" algn="l">
              <a:lnSpc>
                <a:spcPct val="100000"/>
              </a:lnSpc>
              <a:spcBef>
                <a:spcPts val="1000"/>
              </a:spcBef>
              <a:spcAft>
                <a:spcPts val="1000"/>
              </a:spcAft>
              <a:buSzPts val="2800"/>
              <a:buChar char="•"/>
            </a:pPr>
            <a:r>
              <a:rPr b="1" lang="en-IE"/>
              <a:t>opinion mining</a:t>
            </a:r>
            <a:r>
              <a:rPr lang="en-IE"/>
              <a:t>: type of analysis</a:t>
            </a:r>
            <a:endParaRPr/>
          </a:p>
        </p:txBody>
      </p:sp>
      <p:sp>
        <p:nvSpPr>
          <p:cNvPr id="1378" name="Google Shape;1378;p83"/>
          <p:cNvSpPr txBox="1"/>
          <p:nvPr/>
        </p:nvSpPr>
        <p:spPr>
          <a:xfrm>
            <a:off x="3704450" y="6119025"/>
            <a:ext cx="523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100">
                <a:solidFill>
                  <a:schemeClr val="dk1"/>
                </a:solidFill>
              </a:rPr>
              <a:t>Images source: </a:t>
            </a:r>
            <a:r>
              <a:rPr lang="en-IE" sz="1100" u="sng">
                <a:solidFill>
                  <a:schemeClr val="hlink"/>
                </a:solidFill>
                <a:hlinkClick r:id="rId5"/>
              </a:rPr>
              <a:t>https://www.dreamstime.com</a:t>
            </a:r>
            <a:r>
              <a:rPr lang="en-IE" sz="1100">
                <a:solidFill>
                  <a:schemeClr val="dk1"/>
                </a:solidFill>
              </a:rPr>
              <a:t>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84"/>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Calibri"/>
              <a:buNone/>
            </a:pPr>
            <a:r>
              <a:rPr lang="en-IE"/>
              <a:t>Opinionated Text - Some Examples</a:t>
            </a:r>
            <a:endParaRPr/>
          </a:p>
        </p:txBody>
      </p:sp>
      <p:sp>
        <p:nvSpPr>
          <p:cNvPr id="1385" name="Google Shape;1385;p84"/>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pic>
        <p:nvPicPr>
          <p:cNvPr id="1386" name="Google Shape;1386;p84"/>
          <p:cNvPicPr preferRelativeResize="0"/>
          <p:nvPr/>
        </p:nvPicPr>
        <p:blipFill>
          <a:blip r:embed="rId3">
            <a:alphaModFix/>
          </a:blip>
          <a:stretch>
            <a:fillRect/>
          </a:stretch>
        </p:blipFill>
        <p:spPr>
          <a:xfrm>
            <a:off x="5721568" y="1432345"/>
            <a:ext cx="2984241" cy="1943201"/>
          </a:xfrm>
          <a:prstGeom prst="rect">
            <a:avLst/>
          </a:prstGeom>
          <a:noFill/>
          <a:ln>
            <a:noFill/>
          </a:ln>
        </p:spPr>
      </p:pic>
      <p:sp>
        <p:nvSpPr>
          <p:cNvPr id="1387" name="Google Shape;1387;p84"/>
          <p:cNvSpPr txBox="1"/>
          <p:nvPr/>
        </p:nvSpPr>
        <p:spPr>
          <a:xfrm>
            <a:off x="3654700" y="5973525"/>
            <a:ext cx="7360800" cy="64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IE" sz="1000"/>
              <a:t>Image sources: </a:t>
            </a:r>
            <a:r>
              <a:rPr lang="en-IE" sz="1000" u="sng">
                <a:solidFill>
                  <a:schemeClr val="hlink"/>
                </a:solidFill>
                <a:hlinkClick r:id="rId4"/>
              </a:rPr>
              <a:t>https://en.wikipedia.org/wiki/File:Debate_Logo.svg</a:t>
            </a:r>
            <a:r>
              <a:rPr lang="en-IE" sz="1000">
                <a:solidFill>
                  <a:schemeClr val="dk1"/>
                </a:solidFill>
              </a:rPr>
              <a:t>; </a:t>
            </a:r>
            <a:r>
              <a:rPr lang="en-IE" sz="1000" u="sng">
                <a:solidFill>
                  <a:schemeClr val="hlink"/>
                </a:solidFill>
                <a:hlinkClick r:id="rId5"/>
              </a:rPr>
              <a:t>https://blog.hubspot.com/service/customer-review-sites</a:t>
            </a:r>
            <a:r>
              <a:rPr lang="en-IE" sz="1000">
                <a:solidFill>
                  <a:schemeClr val="dk1"/>
                </a:solidFill>
              </a:rPr>
              <a:t>; </a:t>
            </a:r>
            <a:r>
              <a:rPr lang="en-IE" sz="1000" u="sng">
                <a:solidFill>
                  <a:schemeClr val="hlink"/>
                </a:solidFill>
                <a:hlinkClick r:id="rId6"/>
              </a:rPr>
              <a:t>https://depositphotos.com/329101118/free-stock-illustration-financial-analysis-business-performance-report.html</a:t>
            </a:r>
            <a:r>
              <a:rPr lang="en-IE" sz="1000"/>
              <a:t>; </a:t>
            </a:r>
            <a:r>
              <a:rPr lang="en-IE" sz="1000" u="sng">
                <a:solidFill>
                  <a:schemeClr val="hlink"/>
                </a:solidFill>
                <a:hlinkClick r:id="rId7"/>
              </a:rPr>
              <a:t>https://commons.wikimedia.org</a:t>
            </a:r>
            <a:r>
              <a:rPr lang="en-IE" sz="1000"/>
              <a:t> </a:t>
            </a:r>
            <a:endParaRPr sz="1000"/>
          </a:p>
        </p:txBody>
      </p:sp>
      <p:pic>
        <p:nvPicPr>
          <p:cNvPr id="1388" name="Google Shape;1388;p84"/>
          <p:cNvPicPr preferRelativeResize="0"/>
          <p:nvPr/>
        </p:nvPicPr>
        <p:blipFill rotWithShape="1">
          <a:blip r:embed="rId8">
            <a:alphaModFix/>
          </a:blip>
          <a:srcRect b="3166" l="0" r="0" t="0"/>
          <a:stretch/>
        </p:blipFill>
        <p:spPr>
          <a:xfrm>
            <a:off x="406750" y="1562895"/>
            <a:ext cx="2833623" cy="1943192"/>
          </a:xfrm>
          <a:prstGeom prst="rect">
            <a:avLst/>
          </a:prstGeom>
          <a:noFill/>
          <a:ln>
            <a:noFill/>
          </a:ln>
        </p:spPr>
      </p:pic>
      <p:pic>
        <p:nvPicPr>
          <p:cNvPr id="1389" name="Google Shape;1389;p84"/>
          <p:cNvPicPr preferRelativeResize="0"/>
          <p:nvPr/>
        </p:nvPicPr>
        <p:blipFill>
          <a:blip r:embed="rId9">
            <a:alphaModFix/>
          </a:blip>
          <a:stretch>
            <a:fillRect/>
          </a:stretch>
        </p:blipFill>
        <p:spPr>
          <a:xfrm>
            <a:off x="9368941" y="2723425"/>
            <a:ext cx="2293836" cy="2270775"/>
          </a:xfrm>
          <a:prstGeom prst="rect">
            <a:avLst/>
          </a:prstGeom>
          <a:noFill/>
          <a:ln>
            <a:noFill/>
          </a:ln>
        </p:spPr>
      </p:pic>
      <p:sp>
        <p:nvSpPr>
          <p:cNvPr id="1390" name="Google Shape;1390;p84"/>
          <p:cNvSpPr txBox="1"/>
          <p:nvPr>
            <p:ph idx="1" type="body"/>
          </p:nvPr>
        </p:nvSpPr>
        <p:spPr>
          <a:xfrm>
            <a:off x="406750" y="3375525"/>
            <a:ext cx="2577900" cy="734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Reviews</a:t>
            </a:r>
            <a:endParaRPr/>
          </a:p>
        </p:txBody>
      </p:sp>
      <p:sp>
        <p:nvSpPr>
          <p:cNvPr id="1391" name="Google Shape;1391;p84"/>
          <p:cNvSpPr txBox="1"/>
          <p:nvPr>
            <p:ph idx="1" type="body"/>
          </p:nvPr>
        </p:nvSpPr>
        <p:spPr>
          <a:xfrm>
            <a:off x="5836525" y="3375513"/>
            <a:ext cx="2422500" cy="734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Debate</a:t>
            </a:r>
            <a:endParaRPr/>
          </a:p>
        </p:txBody>
      </p:sp>
      <p:sp>
        <p:nvSpPr>
          <p:cNvPr id="1392" name="Google Shape;1392;p84"/>
          <p:cNvSpPr txBox="1"/>
          <p:nvPr>
            <p:ph idx="1" type="body"/>
          </p:nvPr>
        </p:nvSpPr>
        <p:spPr>
          <a:xfrm>
            <a:off x="9368950" y="4950013"/>
            <a:ext cx="2422500" cy="734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Analysis</a:t>
            </a:r>
            <a:endParaRPr/>
          </a:p>
        </p:txBody>
      </p:sp>
      <p:pic>
        <p:nvPicPr>
          <p:cNvPr id="1393" name="Google Shape;1393;p84"/>
          <p:cNvPicPr preferRelativeResize="0"/>
          <p:nvPr/>
        </p:nvPicPr>
        <p:blipFill rotWithShape="1">
          <a:blip r:embed="rId10">
            <a:alphaModFix/>
          </a:blip>
          <a:srcRect b="32204" l="5459" r="5919" t="18212"/>
          <a:stretch/>
        </p:blipFill>
        <p:spPr>
          <a:xfrm>
            <a:off x="2510250" y="3987738"/>
            <a:ext cx="2984224" cy="1669671"/>
          </a:xfrm>
          <a:prstGeom prst="rect">
            <a:avLst/>
          </a:prstGeom>
          <a:noFill/>
          <a:ln>
            <a:noFill/>
          </a:ln>
        </p:spPr>
      </p:pic>
      <p:sp>
        <p:nvSpPr>
          <p:cNvPr id="1394" name="Google Shape;1394;p84"/>
          <p:cNvSpPr txBox="1"/>
          <p:nvPr>
            <p:ph idx="1" type="body"/>
          </p:nvPr>
        </p:nvSpPr>
        <p:spPr>
          <a:xfrm>
            <a:off x="5591525" y="4921213"/>
            <a:ext cx="2422500" cy="734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Surveys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1000"/>
                                        <p:tgtEl>
                                          <p:spTgt spid="1386"/>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100"/>
                                        <p:tgtEl>
                                          <p:spTgt spid="1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1000"/>
                                        <p:tgtEl>
                                          <p:spTgt spid="1393"/>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1000"/>
                                        <p:tgtEl>
                                          <p:spTgt spid="1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85"/>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Social Media Analysis - Challenges</a:t>
            </a:r>
            <a:endParaRPr/>
          </a:p>
        </p:txBody>
      </p:sp>
      <p:sp>
        <p:nvSpPr>
          <p:cNvPr id="1400" name="Google Shape;1400;p85"/>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pic>
        <p:nvPicPr>
          <p:cNvPr descr="What to look for in Behavioural Data of users in Social Media? - PromptCloud" id="1401" name="Google Shape;1401;p85"/>
          <p:cNvPicPr preferRelativeResize="0"/>
          <p:nvPr/>
        </p:nvPicPr>
        <p:blipFill rotWithShape="1">
          <a:blip r:embed="rId3">
            <a:alphaModFix/>
          </a:blip>
          <a:srcRect b="2619" l="0" r="18903" t="0"/>
          <a:stretch/>
        </p:blipFill>
        <p:spPr>
          <a:xfrm>
            <a:off x="2390664" y="1271142"/>
            <a:ext cx="7901650" cy="4661826"/>
          </a:xfrm>
          <a:prstGeom prst="rect">
            <a:avLst/>
          </a:prstGeom>
          <a:noFill/>
          <a:ln>
            <a:noFill/>
          </a:ln>
        </p:spPr>
      </p:pic>
      <p:sp>
        <p:nvSpPr>
          <p:cNvPr id="1402" name="Google Shape;1402;p85"/>
          <p:cNvSpPr txBox="1"/>
          <p:nvPr/>
        </p:nvSpPr>
        <p:spPr>
          <a:xfrm>
            <a:off x="2690036" y="1759901"/>
            <a:ext cx="935700" cy="46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E" sz="1800" u="none" cap="none" strike="noStrike">
                <a:solidFill>
                  <a:srgbClr val="000000"/>
                </a:solidFill>
                <a:latin typeface="Arial"/>
                <a:ea typeface="Arial"/>
                <a:cs typeface="Arial"/>
                <a:sym typeface="Arial"/>
              </a:rPr>
              <a:t>Reddit</a:t>
            </a:r>
            <a:endParaRPr b="0" i="0" sz="1400" u="none" cap="none" strike="noStrike">
              <a:solidFill>
                <a:srgbClr val="000000"/>
              </a:solidFill>
              <a:latin typeface="Arial"/>
              <a:ea typeface="Arial"/>
              <a:cs typeface="Arial"/>
              <a:sym typeface="Arial"/>
            </a:endParaRPr>
          </a:p>
        </p:txBody>
      </p:sp>
      <p:sp>
        <p:nvSpPr>
          <p:cNvPr id="1403" name="Google Shape;1403;p85"/>
          <p:cNvSpPr txBox="1"/>
          <p:nvPr/>
        </p:nvSpPr>
        <p:spPr>
          <a:xfrm>
            <a:off x="2573080" y="3806454"/>
            <a:ext cx="744300" cy="46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E" sz="1400" u="none" cap="none" strike="noStrike">
                <a:solidFill>
                  <a:srgbClr val="000000"/>
                </a:solidFill>
                <a:latin typeface="Arial"/>
                <a:ea typeface="Arial"/>
                <a:cs typeface="Arial"/>
                <a:sym typeface="Arial"/>
              </a:rPr>
              <a:t>Twitter</a:t>
            </a:r>
            <a:endParaRPr b="0" i="0" sz="1400" u="none" cap="none" strike="noStrike">
              <a:solidFill>
                <a:srgbClr val="000000"/>
              </a:solidFill>
              <a:latin typeface="Arial"/>
              <a:ea typeface="Arial"/>
              <a:cs typeface="Arial"/>
              <a:sym typeface="Arial"/>
            </a:endParaRPr>
          </a:p>
        </p:txBody>
      </p:sp>
      <p:sp>
        <p:nvSpPr>
          <p:cNvPr id="1404" name="Google Shape;1404;p85"/>
          <p:cNvSpPr txBox="1"/>
          <p:nvPr/>
        </p:nvSpPr>
        <p:spPr>
          <a:xfrm>
            <a:off x="4646428" y="2966482"/>
            <a:ext cx="630900" cy="338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1" i="0" lang="en-IE" sz="700" u="none" cap="none" strike="noStrike">
                <a:solidFill>
                  <a:srgbClr val="000000"/>
                </a:solidFill>
                <a:latin typeface="Arial"/>
                <a:ea typeface="Arial"/>
                <a:cs typeface="Arial"/>
                <a:sym typeface="Arial"/>
              </a:rPr>
              <a:t>Facebook</a:t>
            </a:r>
            <a:endParaRPr b="0" i="0" sz="1400" u="none" cap="none" strike="noStrike">
              <a:solidFill>
                <a:srgbClr val="000000"/>
              </a:solidFill>
              <a:latin typeface="Arial"/>
              <a:ea typeface="Arial"/>
              <a:cs typeface="Arial"/>
              <a:sym typeface="Arial"/>
            </a:endParaRPr>
          </a:p>
        </p:txBody>
      </p:sp>
      <p:sp>
        <p:nvSpPr>
          <p:cNvPr id="1405" name="Google Shape;1405;p85"/>
          <p:cNvSpPr txBox="1"/>
          <p:nvPr/>
        </p:nvSpPr>
        <p:spPr>
          <a:xfrm>
            <a:off x="3625700" y="6223515"/>
            <a:ext cx="65496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IE" sz="1000" u="none" cap="none" strike="noStrike">
                <a:solidFill>
                  <a:srgbClr val="000000"/>
                </a:solidFill>
                <a:latin typeface="Arial"/>
                <a:ea typeface="Arial"/>
                <a:cs typeface="Arial"/>
                <a:sym typeface="Arial"/>
              </a:rPr>
              <a:t>Image </a:t>
            </a:r>
            <a:r>
              <a:rPr lang="en-IE" sz="1000"/>
              <a:t>source </a:t>
            </a:r>
            <a:r>
              <a:rPr b="0" i="0" lang="en-IE" sz="1000" u="sng" cap="none" strike="noStrike">
                <a:solidFill>
                  <a:srgbClr val="000000"/>
                </a:solidFill>
                <a:latin typeface="Arial"/>
                <a:ea typeface="Arial"/>
                <a:cs typeface="Arial"/>
                <a:sym typeface="Arial"/>
                <a:hlinkClick r:id="rId4">
                  <a:extLst>
                    <a:ext uri="{A12FA001-AC4F-418D-AE19-62706E023703}">
                      <ahyp:hlinkClr val="tx"/>
                    </a:ext>
                  </a:extLst>
                </a:hlinkClick>
              </a:rPr>
              <a:t>https://www.promptcloud.com/wp-content/uploads/2015/05/Social-Media-Monitoring.png</a:t>
            </a:r>
            <a:r>
              <a:rPr b="0" i="0" lang="en-IE"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86"/>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Sentiment Analysis – Task Definition </a:t>
            </a:r>
            <a:endParaRPr/>
          </a:p>
        </p:txBody>
      </p:sp>
      <p:sp>
        <p:nvSpPr>
          <p:cNvPr id="1412" name="Google Shape;1412;p86"/>
          <p:cNvSpPr txBox="1"/>
          <p:nvPr>
            <p:ph idx="1" type="body"/>
          </p:nvPr>
        </p:nvSpPr>
        <p:spPr>
          <a:xfrm>
            <a:off x="838200" y="1457125"/>
            <a:ext cx="10791900" cy="4181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None/>
            </a:pPr>
            <a:r>
              <a:rPr lang="en-IE"/>
              <a:t>Sentiment analysis input data</a:t>
            </a:r>
            <a:endParaRPr/>
          </a:p>
          <a:p>
            <a:pPr indent="-355600" lvl="0" marL="457200" rtl="0" algn="l">
              <a:lnSpc>
                <a:spcPct val="90000"/>
              </a:lnSpc>
              <a:spcBef>
                <a:spcPts val="500"/>
              </a:spcBef>
              <a:spcAft>
                <a:spcPts val="0"/>
              </a:spcAft>
              <a:buSzPts val="2000"/>
              <a:buChar char="•"/>
            </a:pPr>
            <a:r>
              <a:rPr lang="en-IE" sz="2400"/>
              <a:t>Product reviews; Travel forums; Political discourse; Surveys; other!</a:t>
            </a:r>
            <a:endParaRPr sz="2400"/>
          </a:p>
          <a:p>
            <a:pPr indent="0" lvl="0" marL="0" rtl="0" algn="l">
              <a:spcBef>
                <a:spcPts val="1000"/>
              </a:spcBef>
              <a:spcAft>
                <a:spcPts val="0"/>
              </a:spcAft>
              <a:buNone/>
            </a:pPr>
            <a:r>
              <a:rPr lang="en-IE"/>
              <a:t>Predict the sentiment expressed by input data</a:t>
            </a:r>
            <a:endParaRPr/>
          </a:p>
          <a:p>
            <a:pPr indent="-355600" lvl="0" marL="457200" rtl="0" algn="l">
              <a:spcBef>
                <a:spcPts val="500"/>
              </a:spcBef>
              <a:spcAft>
                <a:spcPts val="0"/>
              </a:spcAft>
              <a:buSzPts val="2000"/>
              <a:buChar char="•"/>
            </a:pPr>
            <a:r>
              <a:rPr b="1" lang="en-IE" sz="2400"/>
              <a:t>Binary Classification</a:t>
            </a:r>
            <a:r>
              <a:rPr lang="en-IE" sz="2400"/>
              <a:t>: predict positive or negative sentiment class </a:t>
            </a:r>
            <a:endParaRPr sz="2400"/>
          </a:p>
          <a:p>
            <a:pPr indent="-355600" lvl="0" marL="457200" rtl="0" algn="l">
              <a:spcBef>
                <a:spcPts val="500"/>
              </a:spcBef>
              <a:spcAft>
                <a:spcPts val="0"/>
              </a:spcAft>
              <a:buClr>
                <a:srgbClr val="999999"/>
              </a:buClr>
              <a:buSzPts val="2000"/>
              <a:buChar char="•"/>
            </a:pPr>
            <a:r>
              <a:rPr b="1" lang="en-IE" sz="2400">
                <a:solidFill>
                  <a:srgbClr val="999999"/>
                </a:solidFill>
              </a:rPr>
              <a:t>Ordinal Classification</a:t>
            </a:r>
            <a:r>
              <a:rPr lang="en-IE" sz="2400">
                <a:solidFill>
                  <a:srgbClr val="999999"/>
                </a:solidFill>
              </a:rPr>
              <a:t>: predict a rate on a scale </a:t>
            </a:r>
            <a:endParaRPr sz="2400">
              <a:solidFill>
                <a:srgbClr val="999999"/>
              </a:solidFill>
            </a:endParaRPr>
          </a:p>
          <a:p>
            <a:pPr indent="0" lvl="0" marL="0" rtl="0" algn="l">
              <a:lnSpc>
                <a:spcPct val="90000"/>
              </a:lnSpc>
              <a:spcBef>
                <a:spcPts val="500"/>
              </a:spcBef>
              <a:spcAft>
                <a:spcPts val="0"/>
              </a:spcAft>
              <a:buNone/>
            </a:pPr>
            <a:r>
              <a:t/>
            </a:r>
            <a:endParaRPr sz="2400"/>
          </a:p>
        </p:txBody>
      </p:sp>
      <p:sp>
        <p:nvSpPr>
          <p:cNvPr id="1413" name="Google Shape;1413;p86"/>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pic>
        <p:nvPicPr>
          <p:cNvPr descr="Image result for sentiment analysis png" id="1414" name="Google Shape;1414;p86"/>
          <p:cNvPicPr preferRelativeResize="0"/>
          <p:nvPr/>
        </p:nvPicPr>
        <p:blipFill rotWithShape="1">
          <a:blip r:embed="rId3">
            <a:alphaModFix/>
          </a:blip>
          <a:srcRect b="0" l="0" r="0" t="0"/>
          <a:stretch/>
        </p:blipFill>
        <p:spPr>
          <a:xfrm>
            <a:off x="9255650" y="3882126"/>
            <a:ext cx="2612825" cy="1959625"/>
          </a:xfrm>
          <a:prstGeom prst="rect">
            <a:avLst/>
          </a:prstGeom>
          <a:noFill/>
          <a:ln>
            <a:noFill/>
          </a:ln>
          <a:effectLst>
            <a:outerShdw blurRad="292100" rotWithShape="0" algn="tl" dir="2700000" dist="139700">
              <a:srgbClr val="333333">
                <a:alpha val="6431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87"/>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Sentiment Analysis Approaches </a:t>
            </a:r>
            <a:endParaRPr/>
          </a:p>
        </p:txBody>
      </p:sp>
      <p:sp>
        <p:nvSpPr>
          <p:cNvPr id="1421" name="Google Shape;1421;p87"/>
          <p:cNvSpPr txBox="1"/>
          <p:nvPr>
            <p:ph idx="1" type="body"/>
          </p:nvPr>
        </p:nvSpPr>
        <p:spPr>
          <a:xfrm>
            <a:off x="838200" y="1825625"/>
            <a:ext cx="10515600" cy="3948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None/>
            </a:pPr>
            <a:r>
              <a:rPr lang="en-IE"/>
              <a:t>‘Unsupervised’ - Lexicon-based Approaches</a:t>
            </a:r>
            <a:endParaRPr/>
          </a:p>
          <a:p>
            <a:pPr indent="-381000" lvl="1" marL="914400" rtl="0" algn="l">
              <a:lnSpc>
                <a:spcPct val="90000"/>
              </a:lnSpc>
              <a:spcBef>
                <a:spcPts val="500"/>
              </a:spcBef>
              <a:spcAft>
                <a:spcPts val="0"/>
              </a:spcAft>
              <a:buSzPts val="2400"/>
              <a:buChar char="•"/>
            </a:pPr>
            <a:r>
              <a:rPr lang="en-IE"/>
              <a:t>Lexicons – MPQA, LIWC, SentiWordNet</a:t>
            </a:r>
            <a:endParaRPr/>
          </a:p>
          <a:p>
            <a:pPr indent="-381000" lvl="1" marL="914400" rtl="0" algn="l">
              <a:lnSpc>
                <a:spcPct val="90000"/>
              </a:lnSpc>
              <a:spcBef>
                <a:spcPts val="500"/>
              </a:spcBef>
              <a:spcAft>
                <a:spcPts val="0"/>
              </a:spcAft>
              <a:buSzPts val="2400"/>
              <a:buChar char="•"/>
            </a:pPr>
            <a:r>
              <a:rPr lang="en-IE"/>
              <a:t>VADER</a:t>
            </a:r>
            <a:endParaRPr/>
          </a:p>
          <a:p>
            <a:pPr indent="0" lvl="0" marL="0" marR="0" rtl="0" algn="l">
              <a:lnSpc>
                <a:spcPct val="90000"/>
              </a:lnSpc>
              <a:spcBef>
                <a:spcPts val="1000"/>
              </a:spcBef>
              <a:spcAft>
                <a:spcPts val="0"/>
              </a:spcAft>
              <a:buNone/>
            </a:pPr>
            <a:r>
              <a:rPr lang="en-IE"/>
              <a:t>Supervised - Probabilistic Approaches</a:t>
            </a:r>
            <a:endParaRPr/>
          </a:p>
          <a:p>
            <a:pPr indent="-381000" lvl="1" marL="914400" rtl="0" algn="l">
              <a:lnSpc>
                <a:spcPct val="90000"/>
              </a:lnSpc>
              <a:spcBef>
                <a:spcPts val="500"/>
              </a:spcBef>
              <a:spcAft>
                <a:spcPts val="0"/>
              </a:spcAft>
              <a:buSzPts val="2400"/>
              <a:buChar char="•"/>
            </a:pPr>
            <a:r>
              <a:rPr lang="en-IE"/>
              <a:t>Machine Learning</a:t>
            </a:r>
            <a:endParaRPr/>
          </a:p>
          <a:p>
            <a:pPr indent="0" lvl="0" marL="914400" rtl="0" algn="l">
              <a:spcBef>
                <a:spcPts val="500"/>
              </a:spcBef>
              <a:spcAft>
                <a:spcPts val="0"/>
              </a:spcAft>
              <a:buNone/>
            </a:pPr>
            <a:r>
              <a:rPr lang="en-IE" sz="2400"/>
              <a:t>E.g. SVM, Naïve Bayes </a:t>
            </a:r>
            <a:endParaRPr/>
          </a:p>
          <a:p>
            <a:pPr indent="0" lvl="0" marL="0" marR="0" rtl="0" algn="l">
              <a:lnSpc>
                <a:spcPct val="90000"/>
              </a:lnSpc>
              <a:spcBef>
                <a:spcPts val="1000"/>
              </a:spcBef>
              <a:spcAft>
                <a:spcPts val="0"/>
              </a:spcAft>
              <a:buNone/>
            </a:pPr>
            <a:r>
              <a:rPr lang="en-IE"/>
              <a:t>Supervised - Deep Learning Approaches</a:t>
            </a:r>
            <a:endParaRPr/>
          </a:p>
          <a:p>
            <a:pPr indent="-381000" lvl="1" marL="914400" rtl="0" algn="l">
              <a:lnSpc>
                <a:spcPct val="90000"/>
              </a:lnSpc>
              <a:spcBef>
                <a:spcPts val="500"/>
              </a:spcBef>
              <a:spcAft>
                <a:spcPts val="0"/>
              </a:spcAft>
              <a:buSzPts val="2400"/>
              <a:buChar char="•"/>
            </a:pPr>
            <a:r>
              <a:rPr lang="en-IE"/>
              <a:t>Neural Networks</a:t>
            </a:r>
            <a:endParaRPr/>
          </a:p>
          <a:p>
            <a:pPr indent="0" lvl="0" marL="914400" rtl="0" algn="l">
              <a:lnSpc>
                <a:spcPct val="90000"/>
              </a:lnSpc>
              <a:spcBef>
                <a:spcPts val="500"/>
              </a:spcBef>
              <a:spcAft>
                <a:spcPts val="0"/>
              </a:spcAft>
              <a:buNone/>
            </a:pPr>
            <a:r>
              <a:rPr lang="en-IE" sz="2400"/>
              <a:t>E.g. BERT/BERTweet</a:t>
            </a:r>
            <a:endParaRPr sz="2400"/>
          </a:p>
        </p:txBody>
      </p:sp>
      <p:sp>
        <p:nvSpPr>
          <p:cNvPr id="1422" name="Google Shape;1422;p87"/>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pic>
        <p:nvPicPr>
          <p:cNvPr descr="Image result for sentiment analysis png" id="1423" name="Google Shape;1423;p87"/>
          <p:cNvPicPr preferRelativeResize="0"/>
          <p:nvPr/>
        </p:nvPicPr>
        <p:blipFill rotWithShape="1">
          <a:blip r:embed="rId3">
            <a:alphaModFix/>
          </a:blip>
          <a:srcRect b="0" l="0" r="0" t="0"/>
          <a:stretch/>
        </p:blipFill>
        <p:spPr>
          <a:xfrm>
            <a:off x="9357274" y="431997"/>
            <a:ext cx="2385925" cy="1789450"/>
          </a:xfrm>
          <a:prstGeom prst="rect">
            <a:avLst/>
          </a:prstGeom>
          <a:noFill/>
          <a:ln>
            <a:noFill/>
          </a:ln>
          <a:effectLst>
            <a:outerShdw blurRad="292100" rotWithShape="0" algn="tl" dir="2700000" dist="139700">
              <a:srgbClr val="333333">
                <a:alpha val="64310"/>
              </a:srgbClr>
            </a:outerShdw>
          </a:effectLst>
        </p:spPr>
      </p:pic>
      <p:sp>
        <p:nvSpPr>
          <p:cNvPr id="1424" name="Google Shape;1424;p87"/>
          <p:cNvSpPr/>
          <p:nvPr/>
        </p:nvSpPr>
        <p:spPr>
          <a:xfrm flipH="1">
            <a:off x="6736625" y="3297875"/>
            <a:ext cx="534000" cy="2417400"/>
          </a:xfrm>
          <a:prstGeom prst="leftBrace">
            <a:avLst>
              <a:gd fmla="val 41666"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5" name="Google Shape;1425;p87"/>
          <p:cNvSpPr txBox="1"/>
          <p:nvPr/>
        </p:nvSpPr>
        <p:spPr>
          <a:xfrm>
            <a:off x="7270632" y="4275725"/>
            <a:ext cx="4306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E" sz="2400" u="none" cap="none" strike="noStrike">
                <a:solidFill>
                  <a:srgbClr val="75114A"/>
                </a:solidFill>
                <a:latin typeface="Arial"/>
                <a:ea typeface="Arial"/>
                <a:cs typeface="Arial"/>
                <a:sym typeface="Arial"/>
              </a:rPr>
              <a:t>Require Annotated Data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88"/>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Sentiment Lexicon</a:t>
            </a:r>
            <a:r>
              <a:rPr b="0" i="0" lang="en-IE" sz="4400" u="none" cap="none" strike="noStrike">
                <a:solidFill>
                  <a:srgbClr val="75114A"/>
                </a:solidFill>
                <a:latin typeface="Calibri"/>
                <a:ea typeface="Calibri"/>
                <a:cs typeface="Calibri"/>
                <a:sym typeface="Calibri"/>
              </a:rPr>
              <a:t> </a:t>
            </a:r>
            <a:r>
              <a:rPr lang="en-IE"/>
              <a:t>-</a:t>
            </a:r>
            <a:r>
              <a:rPr b="0" i="0" lang="en-IE" sz="4400" u="none" cap="none" strike="noStrike">
                <a:solidFill>
                  <a:srgbClr val="75114A"/>
                </a:solidFill>
                <a:latin typeface="Calibri"/>
                <a:ea typeface="Calibri"/>
                <a:cs typeface="Calibri"/>
                <a:sym typeface="Calibri"/>
              </a:rPr>
              <a:t> </a:t>
            </a:r>
            <a:r>
              <a:rPr lang="en-IE"/>
              <a:t>SentiWordNet</a:t>
            </a:r>
            <a:endParaRPr b="0" i="0" sz="4400" u="none" cap="none" strike="noStrike">
              <a:solidFill>
                <a:srgbClr val="75114A"/>
              </a:solidFill>
              <a:latin typeface="Calibri"/>
              <a:ea typeface="Calibri"/>
              <a:cs typeface="Calibri"/>
              <a:sym typeface="Calibri"/>
            </a:endParaRPr>
          </a:p>
        </p:txBody>
      </p:sp>
      <p:sp>
        <p:nvSpPr>
          <p:cNvPr id="1432" name="Google Shape;1432;p88"/>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
        <p:nvSpPr>
          <p:cNvPr id="1433" name="Google Shape;1433;p88"/>
          <p:cNvSpPr txBox="1"/>
          <p:nvPr>
            <p:ph idx="1" type="body"/>
          </p:nvPr>
        </p:nvSpPr>
        <p:spPr>
          <a:xfrm>
            <a:off x="838200" y="1179600"/>
            <a:ext cx="10357200" cy="10620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IE" sz="2400">
                <a:solidFill>
                  <a:schemeClr val="dk1"/>
                </a:solidFill>
              </a:rPr>
              <a:t>Derived from WordNet, adding sentiment polarity on (words in) WordNet synsets </a:t>
            </a:r>
            <a:endParaRPr sz="2400">
              <a:solidFill>
                <a:schemeClr val="dk1"/>
              </a:solidFill>
            </a:endParaRPr>
          </a:p>
          <a:p>
            <a:pPr indent="0" lvl="0" marL="0" rtl="0" algn="l">
              <a:lnSpc>
                <a:spcPct val="115000"/>
              </a:lnSpc>
              <a:spcBef>
                <a:spcPts val="600"/>
              </a:spcBef>
              <a:spcAft>
                <a:spcPts val="0"/>
              </a:spcAft>
              <a:buClr>
                <a:srgbClr val="3F3F3F"/>
              </a:buClr>
              <a:buSzPts val="2800"/>
              <a:buFont typeface="Arial"/>
              <a:buNone/>
            </a:pPr>
            <a:r>
              <a:t/>
            </a:r>
            <a:endParaRPr sz="2000">
              <a:solidFill>
                <a:schemeClr val="dk1"/>
              </a:solidFill>
            </a:endParaRPr>
          </a:p>
          <a:p>
            <a:pPr indent="0" lvl="0" marL="0" rtl="0" algn="l">
              <a:spcBef>
                <a:spcPts val="1000"/>
              </a:spcBef>
              <a:spcAft>
                <a:spcPts val="0"/>
              </a:spcAft>
              <a:buNone/>
            </a:pPr>
            <a:r>
              <a:t/>
            </a:r>
            <a:endParaRPr/>
          </a:p>
        </p:txBody>
      </p:sp>
      <p:pic>
        <p:nvPicPr>
          <p:cNvPr id="1434" name="Google Shape;1434;p88"/>
          <p:cNvPicPr preferRelativeResize="0"/>
          <p:nvPr/>
        </p:nvPicPr>
        <p:blipFill rotWithShape="1">
          <a:blip r:embed="rId3">
            <a:alphaModFix/>
          </a:blip>
          <a:srcRect b="9425" l="12662" r="13247" t="23437"/>
          <a:stretch/>
        </p:blipFill>
        <p:spPr>
          <a:xfrm>
            <a:off x="2082181" y="1896838"/>
            <a:ext cx="7869230" cy="4010626"/>
          </a:xfrm>
          <a:prstGeom prst="rect">
            <a:avLst/>
          </a:prstGeom>
          <a:noFill/>
          <a:ln>
            <a:noFill/>
          </a:ln>
        </p:spPr>
      </p:pic>
      <p:sp>
        <p:nvSpPr>
          <p:cNvPr id="1435" name="Google Shape;1435;p88"/>
          <p:cNvSpPr txBox="1"/>
          <p:nvPr/>
        </p:nvSpPr>
        <p:spPr>
          <a:xfrm>
            <a:off x="3644725" y="6059875"/>
            <a:ext cx="6984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100">
                <a:solidFill>
                  <a:schemeClr val="dk1"/>
                </a:solidFill>
              </a:rPr>
              <a:t>Baccianella, S., Esuli, A., &amp; Sebastiani, F. (2010). Sentiwordnet 3.0: An enhanced lexical resource for sentiment analysis and opinion mining. In </a:t>
            </a:r>
            <a:r>
              <a:rPr i="1" lang="en-IE" sz="1100">
                <a:solidFill>
                  <a:schemeClr val="dk1"/>
                </a:solidFill>
              </a:rPr>
              <a:t>Proceedings of LREC.</a:t>
            </a:r>
            <a:endParaRPr sz="11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89"/>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Sentiment Analysis - </a:t>
            </a:r>
            <a:r>
              <a:rPr b="0" i="0" lang="en-IE" u="none" cap="none" strike="noStrike">
                <a:solidFill>
                  <a:srgbClr val="75114A"/>
                </a:solidFill>
                <a:latin typeface="Calibri"/>
                <a:ea typeface="Calibri"/>
                <a:cs typeface="Calibri"/>
                <a:sym typeface="Calibri"/>
              </a:rPr>
              <a:t>Feature</a:t>
            </a:r>
            <a:r>
              <a:rPr lang="en-IE"/>
              <a:t>s</a:t>
            </a:r>
            <a:endParaRPr b="0" i="0" sz="5200" u="none" cap="none" strike="noStrike">
              <a:solidFill>
                <a:srgbClr val="75114A"/>
              </a:solidFill>
              <a:latin typeface="Calibri"/>
              <a:ea typeface="Calibri"/>
              <a:cs typeface="Calibri"/>
              <a:sym typeface="Calibri"/>
            </a:endParaRPr>
          </a:p>
        </p:txBody>
      </p:sp>
      <p:sp>
        <p:nvSpPr>
          <p:cNvPr id="1442" name="Google Shape;1442;p89"/>
          <p:cNvSpPr txBox="1"/>
          <p:nvPr>
            <p:ph idx="1" type="body"/>
          </p:nvPr>
        </p:nvSpPr>
        <p:spPr>
          <a:xfrm>
            <a:off x="838200" y="1523875"/>
            <a:ext cx="10515600" cy="419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IE">
                <a:solidFill>
                  <a:srgbClr val="000000"/>
                </a:solidFill>
              </a:rPr>
              <a:t>Sentiment features</a:t>
            </a:r>
            <a:r>
              <a:rPr lang="en-IE">
                <a:solidFill>
                  <a:srgbClr val="000000"/>
                </a:solidFill>
              </a:rPr>
              <a:t> </a:t>
            </a:r>
            <a:r>
              <a:rPr lang="en-IE"/>
              <a:t>(</a:t>
            </a:r>
            <a:r>
              <a:rPr lang="en-IE">
                <a:solidFill>
                  <a:srgbClr val="000000"/>
                </a:solidFill>
              </a:rPr>
              <a:t>sentiment lexicon)</a:t>
            </a:r>
            <a:endParaRPr/>
          </a:p>
          <a:p>
            <a:pPr indent="0" lvl="0" marL="0" marR="0" rtl="0" algn="l">
              <a:lnSpc>
                <a:spcPct val="100000"/>
              </a:lnSpc>
              <a:spcBef>
                <a:spcPts val="1000"/>
              </a:spcBef>
              <a:spcAft>
                <a:spcPts val="0"/>
              </a:spcAft>
              <a:buNone/>
            </a:pPr>
            <a:r>
              <a:rPr b="1" lang="en-IE"/>
              <a:t>Linguistic features</a:t>
            </a:r>
            <a:endParaRPr b="1"/>
          </a:p>
          <a:p>
            <a:pPr indent="-381000" lvl="0" marL="914400" rtl="0" algn="l">
              <a:lnSpc>
                <a:spcPct val="100000"/>
              </a:lnSpc>
              <a:spcBef>
                <a:spcPts val="0"/>
              </a:spcBef>
              <a:spcAft>
                <a:spcPts val="0"/>
              </a:spcAft>
              <a:buClr>
                <a:schemeClr val="dk1"/>
              </a:buClr>
              <a:buSzPts val="2400"/>
              <a:buChar char="•"/>
            </a:pPr>
            <a:r>
              <a:rPr lang="en-IE" sz="2400">
                <a:solidFill>
                  <a:schemeClr val="dk1"/>
                </a:solidFill>
              </a:rPr>
              <a:t>N-grams</a:t>
            </a:r>
            <a:endParaRPr sz="2400">
              <a:solidFill>
                <a:schemeClr val="dk1"/>
              </a:solidFill>
            </a:endParaRPr>
          </a:p>
          <a:p>
            <a:pPr indent="-381000" lvl="0" marL="914400" rtl="0" algn="l">
              <a:lnSpc>
                <a:spcPct val="100000"/>
              </a:lnSpc>
              <a:spcBef>
                <a:spcPts val="0"/>
              </a:spcBef>
              <a:spcAft>
                <a:spcPts val="0"/>
              </a:spcAft>
              <a:buClr>
                <a:schemeClr val="dk1"/>
              </a:buClr>
              <a:buSzPts val="2400"/>
              <a:buChar char="•"/>
            </a:pPr>
            <a:r>
              <a:rPr lang="en-IE" sz="2400">
                <a:solidFill>
                  <a:schemeClr val="dk1"/>
                </a:solidFill>
              </a:rPr>
              <a:t>part-of-speech (N, V, Adj, …)</a:t>
            </a:r>
            <a:endParaRPr sz="2400">
              <a:solidFill>
                <a:schemeClr val="dk1"/>
              </a:solidFill>
            </a:endParaRPr>
          </a:p>
          <a:p>
            <a:pPr indent="-381000" lvl="0" marL="914400" rtl="0" algn="l">
              <a:lnSpc>
                <a:spcPct val="100000"/>
              </a:lnSpc>
              <a:spcBef>
                <a:spcPts val="0"/>
              </a:spcBef>
              <a:spcAft>
                <a:spcPts val="0"/>
              </a:spcAft>
              <a:buClr>
                <a:schemeClr val="dk1"/>
              </a:buClr>
              <a:buSzPts val="2400"/>
              <a:buChar char="•"/>
            </a:pPr>
            <a:r>
              <a:rPr lang="en-IE" sz="2400">
                <a:solidFill>
                  <a:schemeClr val="dk1"/>
                </a:solidFill>
              </a:rPr>
              <a:t>syntactic dependency (nsubj, dobj, amod, nmod, … )</a:t>
            </a:r>
            <a:endParaRPr sz="2400">
              <a:solidFill>
                <a:schemeClr val="dk1"/>
              </a:solidFill>
            </a:endParaRPr>
          </a:p>
          <a:p>
            <a:pPr indent="-381000" lvl="0" marL="914400" rtl="0" algn="l">
              <a:lnSpc>
                <a:spcPct val="100000"/>
              </a:lnSpc>
              <a:spcBef>
                <a:spcPts val="0"/>
              </a:spcBef>
              <a:spcAft>
                <a:spcPts val="0"/>
              </a:spcAft>
              <a:buClr>
                <a:schemeClr val="dk1"/>
              </a:buClr>
              <a:buSzPts val="2400"/>
              <a:buChar char="•"/>
            </a:pPr>
            <a:r>
              <a:rPr lang="en-IE" sz="2400">
                <a:solidFill>
                  <a:schemeClr val="dk1"/>
                </a:solidFill>
              </a:rPr>
              <a:t>modal verbs (could be, should be, …)</a:t>
            </a:r>
            <a:endParaRPr sz="2400"/>
          </a:p>
          <a:p>
            <a:pPr indent="0" lvl="0" marL="0" marR="0" rtl="0" algn="l">
              <a:lnSpc>
                <a:spcPct val="100000"/>
              </a:lnSpc>
              <a:spcBef>
                <a:spcPts val="1000"/>
              </a:spcBef>
              <a:spcAft>
                <a:spcPts val="0"/>
              </a:spcAft>
              <a:buNone/>
            </a:pPr>
            <a:r>
              <a:rPr b="1" lang="en-IE"/>
              <a:t>Social Media features </a:t>
            </a:r>
            <a:r>
              <a:rPr lang="en-IE"/>
              <a:t>(hashtags, emoticons, …)</a:t>
            </a:r>
            <a:endParaRPr/>
          </a:p>
          <a:p>
            <a:pPr indent="0" lvl="0" marL="0" marR="0" rtl="0" algn="l">
              <a:lnSpc>
                <a:spcPct val="100000"/>
              </a:lnSpc>
              <a:spcBef>
                <a:spcPts val="1000"/>
              </a:spcBef>
              <a:spcAft>
                <a:spcPts val="0"/>
              </a:spcAft>
              <a:buNone/>
            </a:pPr>
            <a:r>
              <a:rPr b="1" lang="en-IE"/>
              <a:t>Other features</a:t>
            </a:r>
            <a:r>
              <a:rPr lang="en-IE"/>
              <a:t> (</a:t>
            </a:r>
            <a:r>
              <a:rPr lang="en-IE">
                <a:solidFill>
                  <a:schemeClr val="dk1"/>
                </a:solidFill>
              </a:rPr>
              <a:t>negation)</a:t>
            </a:r>
            <a:endParaRPr/>
          </a:p>
          <a:p>
            <a:pPr indent="0" lvl="0" marL="0" rtl="0" algn="l">
              <a:lnSpc>
                <a:spcPct val="100000"/>
              </a:lnSpc>
              <a:spcBef>
                <a:spcPts val="1000"/>
              </a:spcBef>
              <a:spcAft>
                <a:spcPts val="1000"/>
              </a:spcAft>
              <a:buSzPts val="2800"/>
              <a:buNone/>
            </a:pPr>
            <a:r>
              <a:rPr b="1" lang="en-IE">
                <a:solidFill>
                  <a:srgbClr val="000000"/>
                </a:solidFill>
              </a:rPr>
              <a:t>Feature selection and weighting</a:t>
            </a:r>
            <a:r>
              <a:rPr lang="en-IE">
                <a:solidFill>
                  <a:srgbClr val="000000"/>
                </a:solidFill>
              </a:rPr>
              <a:t>: occurrence (binary), freq, PMI, TF-IDF</a:t>
            </a:r>
            <a:endParaRPr b="0" i="0" u="none" cap="none" strike="noStrike">
              <a:solidFill>
                <a:srgbClr val="000000"/>
              </a:solidFill>
              <a:latin typeface="Calibri"/>
              <a:ea typeface="Calibri"/>
              <a:cs typeface="Calibri"/>
              <a:sym typeface="Calibri"/>
            </a:endParaRPr>
          </a:p>
        </p:txBody>
      </p:sp>
      <p:sp>
        <p:nvSpPr>
          <p:cNvPr id="1443" name="Google Shape;1443;p89"/>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90"/>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Aspect-based Sentiment Analysis</a:t>
            </a:r>
            <a:endParaRPr/>
          </a:p>
        </p:txBody>
      </p:sp>
      <p:sp>
        <p:nvSpPr>
          <p:cNvPr id="1449" name="Google Shape;1449;p90"/>
          <p:cNvSpPr txBox="1"/>
          <p:nvPr>
            <p:ph idx="1" type="body"/>
          </p:nvPr>
        </p:nvSpPr>
        <p:spPr>
          <a:xfrm>
            <a:off x="838200" y="1825625"/>
            <a:ext cx="10515600" cy="1779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None/>
            </a:pPr>
            <a:r>
              <a:rPr lang="en-IE"/>
              <a:t>Polarity: Rate the sentiment of the text as +ve or –ve</a:t>
            </a:r>
            <a:endParaRPr/>
          </a:p>
          <a:p>
            <a:pPr indent="0" lvl="0" marL="0" rtl="0" algn="l">
              <a:lnSpc>
                <a:spcPct val="90000"/>
              </a:lnSpc>
              <a:spcBef>
                <a:spcPts val="500"/>
              </a:spcBef>
              <a:spcAft>
                <a:spcPts val="0"/>
              </a:spcAft>
              <a:buNone/>
            </a:pPr>
            <a:r>
              <a:t/>
            </a:r>
            <a:endParaRPr/>
          </a:p>
          <a:p>
            <a:pPr indent="0" lvl="1" marL="0" rtl="0" algn="l">
              <a:lnSpc>
                <a:spcPct val="115000"/>
              </a:lnSpc>
              <a:spcBef>
                <a:spcPts val="0"/>
              </a:spcBef>
              <a:spcAft>
                <a:spcPts val="0"/>
              </a:spcAft>
              <a:buClr>
                <a:schemeClr val="dk1"/>
              </a:buClr>
              <a:buSzPts val="2800"/>
              <a:buFont typeface="Arial"/>
              <a:buNone/>
            </a:pPr>
            <a:r>
              <a:rPr i="1" lang="en-IE" sz="2000">
                <a:solidFill>
                  <a:schemeClr val="accent1"/>
                </a:solidFill>
                <a:latin typeface="Arial"/>
                <a:ea typeface="Arial"/>
                <a:cs typeface="Arial"/>
                <a:sym typeface="Arial"/>
              </a:rPr>
              <a:t>“The camera’s focus was </a:t>
            </a:r>
            <a:r>
              <a:rPr b="1" i="1" lang="en-IE" sz="2000">
                <a:solidFill>
                  <a:schemeClr val="accent1"/>
                </a:solidFill>
                <a:latin typeface="Arial"/>
                <a:ea typeface="Arial"/>
                <a:cs typeface="Arial"/>
                <a:sym typeface="Arial"/>
              </a:rPr>
              <a:t>bad</a:t>
            </a:r>
            <a:r>
              <a:rPr i="1" lang="en-IE" sz="2000">
                <a:solidFill>
                  <a:schemeClr val="accent1"/>
                </a:solidFill>
                <a:latin typeface="Arial"/>
                <a:ea typeface="Arial"/>
                <a:cs typeface="Arial"/>
                <a:sym typeface="Arial"/>
              </a:rPr>
              <a:t>, but has a </a:t>
            </a:r>
            <a:r>
              <a:rPr b="1" i="1" lang="en-IE" sz="2000">
                <a:solidFill>
                  <a:schemeClr val="accent1"/>
                </a:solidFill>
                <a:latin typeface="Arial"/>
                <a:ea typeface="Arial"/>
                <a:cs typeface="Arial"/>
                <a:sym typeface="Arial"/>
              </a:rPr>
              <a:t>great </a:t>
            </a:r>
            <a:r>
              <a:rPr i="1" lang="en-IE" sz="2000">
                <a:solidFill>
                  <a:schemeClr val="accent1"/>
                </a:solidFill>
                <a:latin typeface="Arial"/>
                <a:ea typeface="Arial"/>
                <a:cs typeface="Arial"/>
                <a:sym typeface="Arial"/>
              </a:rPr>
              <a:t>size and is </a:t>
            </a:r>
            <a:r>
              <a:rPr b="1" i="1" lang="en-IE" sz="2000">
                <a:solidFill>
                  <a:schemeClr val="accent1"/>
                </a:solidFill>
                <a:latin typeface="Arial"/>
                <a:ea typeface="Arial"/>
                <a:cs typeface="Arial"/>
                <a:sym typeface="Arial"/>
              </a:rPr>
              <a:t>easy-to-use</a:t>
            </a:r>
            <a:r>
              <a:rPr i="1" lang="en-IE" sz="2000">
                <a:solidFill>
                  <a:schemeClr val="accent1"/>
                </a:solidFill>
                <a:latin typeface="Arial"/>
                <a:ea typeface="Arial"/>
                <a:cs typeface="Arial"/>
                <a:sym typeface="Arial"/>
              </a:rPr>
              <a:t>.” </a:t>
            </a:r>
            <a:endParaRPr sz="1400">
              <a:solidFill>
                <a:schemeClr val="dk1"/>
              </a:solidFill>
              <a:latin typeface="Arial"/>
              <a:ea typeface="Arial"/>
              <a:cs typeface="Arial"/>
              <a:sym typeface="Arial"/>
            </a:endParaRPr>
          </a:p>
          <a:p>
            <a:pPr indent="0" lvl="0" marL="0" rtl="0" algn="l">
              <a:lnSpc>
                <a:spcPct val="90000"/>
              </a:lnSpc>
              <a:spcBef>
                <a:spcPts val="500"/>
              </a:spcBef>
              <a:spcAft>
                <a:spcPts val="0"/>
              </a:spcAft>
              <a:buNone/>
            </a:pPr>
            <a:r>
              <a:t/>
            </a:r>
            <a:endParaRPr/>
          </a:p>
        </p:txBody>
      </p:sp>
      <p:sp>
        <p:nvSpPr>
          <p:cNvPr id="1450" name="Google Shape;1450;p90"/>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
        <p:nvSpPr>
          <p:cNvPr id="1451" name="Google Shape;1451;p90"/>
          <p:cNvSpPr txBox="1"/>
          <p:nvPr>
            <p:ph idx="1" type="body"/>
          </p:nvPr>
        </p:nvSpPr>
        <p:spPr>
          <a:xfrm>
            <a:off x="838200" y="3892125"/>
            <a:ext cx="10515600" cy="1779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None/>
            </a:pPr>
            <a:r>
              <a:rPr lang="en-IE"/>
              <a:t>Aspect: Detect the sentiment </a:t>
            </a:r>
            <a:r>
              <a:rPr b="1" lang="en-IE"/>
              <a:t>aspect </a:t>
            </a:r>
            <a:r>
              <a:rPr lang="en-IE"/>
              <a:t>(‘target/topic of the sentiment’)</a:t>
            </a:r>
            <a:endParaRPr/>
          </a:p>
          <a:p>
            <a:pPr indent="0" lvl="0" marL="0" rtl="0" algn="l">
              <a:lnSpc>
                <a:spcPct val="90000"/>
              </a:lnSpc>
              <a:spcBef>
                <a:spcPts val="500"/>
              </a:spcBef>
              <a:spcAft>
                <a:spcPts val="0"/>
              </a:spcAft>
              <a:buNone/>
            </a:pPr>
            <a:r>
              <a:t/>
            </a:r>
            <a:endParaRPr/>
          </a:p>
          <a:p>
            <a:pPr indent="0" lvl="1" marL="0" rtl="0" algn="l">
              <a:lnSpc>
                <a:spcPct val="115000"/>
              </a:lnSpc>
              <a:spcBef>
                <a:spcPts val="0"/>
              </a:spcBef>
              <a:spcAft>
                <a:spcPts val="0"/>
              </a:spcAft>
              <a:buNone/>
            </a:pPr>
            <a:r>
              <a:rPr i="1" lang="en-IE" sz="2000">
                <a:solidFill>
                  <a:schemeClr val="accent1"/>
                </a:solidFill>
                <a:latin typeface="Arial"/>
                <a:ea typeface="Arial"/>
                <a:cs typeface="Arial"/>
                <a:sym typeface="Arial"/>
              </a:rPr>
              <a:t>“The </a:t>
            </a:r>
            <a:r>
              <a:rPr i="1" lang="en-IE" sz="2000">
                <a:solidFill>
                  <a:srgbClr val="548135"/>
                </a:solidFill>
                <a:latin typeface="Arial"/>
                <a:ea typeface="Arial"/>
                <a:cs typeface="Arial"/>
                <a:sym typeface="Arial"/>
              </a:rPr>
              <a:t>camera</a:t>
            </a:r>
            <a:r>
              <a:rPr i="1" lang="en-IE" sz="2000">
                <a:solidFill>
                  <a:schemeClr val="accent1"/>
                </a:solidFill>
                <a:latin typeface="Arial"/>
                <a:ea typeface="Arial"/>
                <a:cs typeface="Arial"/>
                <a:sym typeface="Arial"/>
              </a:rPr>
              <a:t>’s focus was </a:t>
            </a:r>
            <a:r>
              <a:rPr b="1" i="1" lang="en-IE" sz="2000">
                <a:solidFill>
                  <a:schemeClr val="accent1"/>
                </a:solidFill>
                <a:latin typeface="Arial"/>
                <a:ea typeface="Arial"/>
                <a:cs typeface="Arial"/>
                <a:sym typeface="Arial"/>
              </a:rPr>
              <a:t>bad</a:t>
            </a:r>
            <a:r>
              <a:rPr i="1" lang="en-IE" sz="2000">
                <a:solidFill>
                  <a:schemeClr val="accent1"/>
                </a:solidFill>
                <a:latin typeface="Arial"/>
                <a:ea typeface="Arial"/>
                <a:cs typeface="Arial"/>
                <a:sym typeface="Arial"/>
              </a:rPr>
              <a:t>, but has a </a:t>
            </a:r>
            <a:r>
              <a:rPr b="1" i="1" lang="en-IE" sz="2000">
                <a:solidFill>
                  <a:schemeClr val="accent1"/>
                </a:solidFill>
                <a:latin typeface="Arial"/>
                <a:ea typeface="Arial"/>
                <a:cs typeface="Arial"/>
                <a:sym typeface="Arial"/>
              </a:rPr>
              <a:t>great </a:t>
            </a:r>
            <a:r>
              <a:rPr i="1" lang="en-IE" sz="2000">
                <a:solidFill>
                  <a:schemeClr val="accent1"/>
                </a:solidFill>
                <a:latin typeface="Arial"/>
                <a:ea typeface="Arial"/>
                <a:cs typeface="Arial"/>
                <a:sym typeface="Arial"/>
              </a:rPr>
              <a:t>size and is </a:t>
            </a:r>
            <a:r>
              <a:rPr b="1" i="1" lang="en-IE" sz="2000">
                <a:solidFill>
                  <a:schemeClr val="accent1"/>
                </a:solidFill>
                <a:latin typeface="Arial"/>
                <a:ea typeface="Arial"/>
                <a:cs typeface="Arial"/>
                <a:sym typeface="Arial"/>
              </a:rPr>
              <a:t>easy-to-use</a:t>
            </a:r>
            <a:r>
              <a:rPr i="1" lang="en-IE" sz="2000">
                <a:solidFill>
                  <a:schemeClr val="accent1"/>
                </a:solidFill>
                <a:latin typeface="Arial"/>
                <a:ea typeface="Arial"/>
                <a:cs typeface="Arial"/>
                <a:sym typeface="Arial"/>
              </a:rPr>
              <a:t>.” </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000"/>
                                        <p:tgtEl>
                                          <p:spTgt spid="1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91"/>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Emotion Models - Ekman</a:t>
            </a:r>
            <a:endParaRPr b="0" i="0" sz="4400" u="none" cap="none" strike="noStrike">
              <a:solidFill>
                <a:srgbClr val="75114A"/>
              </a:solidFill>
              <a:latin typeface="Calibri"/>
              <a:ea typeface="Calibri"/>
              <a:cs typeface="Calibri"/>
              <a:sym typeface="Calibri"/>
            </a:endParaRPr>
          </a:p>
        </p:txBody>
      </p:sp>
      <p:sp>
        <p:nvSpPr>
          <p:cNvPr id="1458" name="Google Shape;1458;p91"/>
          <p:cNvSpPr txBox="1"/>
          <p:nvPr>
            <p:ph idx="1" type="body"/>
          </p:nvPr>
        </p:nvSpPr>
        <p:spPr>
          <a:xfrm>
            <a:off x="838200" y="1825625"/>
            <a:ext cx="5362200" cy="381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F3F3F"/>
              </a:buClr>
              <a:buSzPts val="2800"/>
              <a:buFont typeface="Arial"/>
              <a:buNone/>
            </a:pPr>
            <a:r>
              <a:rPr lang="en-IE"/>
              <a:t>Most widely used model is </a:t>
            </a:r>
            <a:r>
              <a:rPr b="1" lang="en-IE"/>
              <a:t>Ekman’s </a:t>
            </a:r>
            <a:r>
              <a:rPr lang="en-IE"/>
              <a:t>with </a:t>
            </a:r>
            <a:r>
              <a:rPr b="1" i="0" lang="en-IE" u="none" cap="none" strike="noStrike">
                <a:solidFill>
                  <a:srgbClr val="3F3F3F"/>
                </a:solidFill>
              </a:rPr>
              <a:t>6 basic facial emotions</a:t>
            </a:r>
            <a:endParaRPr b="1" i="0" u="none" cap="none" strike="noStrike">
              <a:solidFill>
                <a:srgbClr val="3F3F3F"/>
              </a:solidFill>
            </a:endParaRPr>
          </a:p>
        </p:txBody>
      </p:sp>
      <p:pic>
        <p:nvPicPr>
          <p:cNvPr id="1459" name="Google Shape;1459;p91"/>
          <p:cNvPicPr preferRelativeResize="0"/>
          <p:nvPr/>
        </p:nvPicPr>
        <p:blipFill rotWithShape="1">
          <a:blip r:embed="rId3">
            <a:alphaModFix/>
          </a:blip>
          <a:srcRect b="0" l="0" r="0" t="0"/>
          <a:stretch/>
        </p:blipFill>
        <p:spPr>
          <a:xfrm>
            <a:off x="6986300" y="1078775"/>
            <a:ext cx="4901750" cy="4448350"/>
          </a:xfrm>
          <a:prstGeom prst="rect">
            <a:avLst/>
          </a:prstGeom>
          <a:noFill/>
          <a:ln>
            <a:noFill/>
          </a:ln>
        </p:spPr>
      </p:pic>
      <p:sp>
        <p:nvSpPr>
          <p:cNvPr id="1460" name="Google Shape;1460;p91"/>
          <p:cNvSpPr txBox="1"/>
          <p:nvPr/>
        </p:nvSpPr>
        <p:spPr>
          <a:xfrm>
            <a:off x="3667275" y="6010375"/>
            <a:ext cx="71532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E" sz="1000">
                <a:solidFill>
                  <a:schemeClr val="dk1"/>
                </a:solidFill>
              </a:rPr>
              <a:t>Ekman, P. (1993). Facial expression and emotion. </a:t>
            </a:r>
            <a:r>
              <a:rPr i="1" lang="en-IE" sz="1000">
                <a:solidFill>
                  <a:schemeClr val="dk1"/>
                </a:solidFill>
              </a:rPr>
              <a:t>American Psychologist, 48</a:t>
            </a:r>
            <a:r>
              <a:rPr lang="en-IE" sz="1000">
                <a:solidFill>
                  <a:schemeClr val="dk1"/>
                </a:solidFill>
              </a:rPr>
              <a:t>(4), 384–392. </a:t>
            </a:r>
            <a:endParaRPr sz="1000"/>
          </a:p>
        </p:txBody>
      </p:sp>
      <p:sp>
        <p:nvSpPr>
          <p:cNvPr id="1461" name="Google Shape;1461;p91"/>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92"/>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Ethics</a:t>
            </a:r>
            <a:r>
              <a:rPr lang="en-IE"/>
              <a:t> in NLP</a:t>
            </a:r>
            <a:endParaRPr/>
          </a:p>
        </p:txBody>
      </p:sp>
      <p:sp>
        <p:nvSpPr>
          <p:cNvPr id="1468" name="Google Shape;1468;p92"/>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1"/>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Linguistic Concepts</a:t>
            </a:r>
            <a:endParaRPr/>
          </a:p>
        </p:txBody>
      </p:sp>
      <p:sp>
        <p:nvSpPr>
          <p:cNvPr id="304" name="Google Shape;304;p21"/>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pic>
        <p:nvPicPr>
          <p:cNvPr id="1473" name="Google Shape;1473;p93"/>
          <p:cNvPicPr preferRelativeResize="0"/>
          <p:nvPr/>
        </p:nvPicPr>
        <p:blipFill rotWithShape="1">
          <a:blip r:embed="rId3">
            <a:alphaModFix/>
          </a:blip>
          <a:srcRect b="24418" l="4205" r="7079" t="28767"/>
          <a:stretch/>
        </p:blipFill>
        <p:spPr>
          <a:xfrm>
            <a:off x="257174" y="289627"/>
            <a:ext cx="9058277" cy="3139374"/>
          </a:xfrm>
          <a:prstGeom prst="rect">
            <a:avLst/>
          </a:prstGeom>
          <a:noFill/>
          <a:ln>
            <a:noFill/>
          </a:ln>
        </p:spPr>
      </p:pic>
      <p:pic>
        <p:nvPicPr>
          <p:cNvPr id="1474" name="Google Shape;1474;p93"/>
          <p:cNvPicPr preferRelativeResize="0"/>
          <p:nvPr/>
        </p:nvPicPr>
        <p:blipFill rotWithShape="1">
          <a:blip r:embed="rId4">
            <a:alphaModFix/>
          </a:blip>
          <a:srcRect b="35772" l="0" r="40908" t="9894"/>
          <a:stretch/>
        </p:blipFill>
        <p:spPr>
          <a:xfrm>
            <a:off x="1559850" y="1622721"/>
            <a:ext cx="6860251" cy="3701754"/>
          </a:xfrm>
          <a:prstGeom prst="rect">
            <a:avLst/>
          </a:prstGeom>
          <a:noFill/>
          <a:ln>
            <a:noFill/>
          </a:ln>
        </p:spPr>
      </p:pic>
      <p:pic>
        <p:nvPicPr>
          <p:cNvPr id="1475" name="Google Shape;1475;p93"/>
          <p:cNvPicPr preferRelativeResize="0"/>
          <p:nvPr/>
        </p:nvPicPr>
        <p:blipFill rotWithShape="1">
          <a:blip r:embed="rId5">
            <a:alphaModFix/>
          </a:blip>
          <a:srcRect b="36478" l="1362" r="30182" t="14688"/>
          <a:stretch/>
        </p:blipFill>
        <p:spPr>
          <a:xfrm>
            <a:off x="3895612" y="3092745"/>
            <a:ext cx="8124936" cy="3400129"/>
          </a:xfrm>
          <a:prstGeom prst="rect">
            <a:avLst/>
          </a:prstGeom>
          <a:noFill/>
          <a:ln>
            <a:noFill/>
          </a:ln>
        </p:spPr>
      </p:pic>
      <p:sp>
        <p:nvSpPr>
          <p:cNvPr id="1476" name="Google Shape;1476;p93"/>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SzPts val="4400"/>
              <a:buNone/>
            </a:pPr>
            <a:r>
              <a:rPr lang="en-IE"/>
              <a:t>Bad NLP</a:t>
            </a:r>
            <a:endParaRPr/>
          </a:p>
        </p:txBody>
      </p:sp>
      <p:sp>
        <p:nvSpPr>
          <p:cNvPr id="1477" name="Google Shape;1477;p93"/>
          <p:cNvSpPr txBox="1"/>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E" sz="1600">
                <a:solidFill>
                  <a:srgbClr val="595959"/>
                </a:solidFill>
                <a:latin typeface="Garamond"/>
                <a:ea typeface="Garamond"/>
                <a:cs typeface="Garamond"/>
                <a:sym typeface="Garamond"/>
              </a:rPr>
              <a:t>‹#›</a:t>
            </a:fld>
            <a:endParaRPr sz="1600">
              <a:solidFill>
                <a:srgbClr val="595959"/>
              </a:solidFill>
              <a:latin typeface="Garamond"/>
              <a:ea typeface="Garamond"/>
              <a:cs typeface="Garamond"/>
              <a:sym typeface="Garamo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3"/>
                                        </p:tgtEl>
                                        <p:attrNameLst>
                                          <p:attrName>style.visibility</p:attrName>
                                        </p:attrNameLst>
                                      </p:cBhvr>
                                      <p:to>
                                        <p:strVal val="visible"/>
                                      </p:to>
                                    </p:set>
                                    <p:animEffect filter="fade" transition="in">
                                      <p:cBhvr>
                                        <p:cTn dur="1000"/>
                                        <p:tgtEl>
                                          <p:spTgt spid="1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94"/>
          <p:cNvSpPr txBox="1"/>
          <p:nvPr/>
        </p:nvSpPr>
        <p:spPr>
          <a:xfrm>
            <a:off x="3672200" y="5992875"/>
            <a:ext cx="8520000" cy="58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IE" sz="1100" u="sng" cap="none" strike="noStrike">
                <a:solidFill>
                  <a:schemeClr val="hlink"/>
                </a:solidFill>
                <a:latin typeface="Arial"/>
                <a:ea typeface="Arial"/>
                <a:cs typeface="Arial"/>
                <a:sym typeface="Arial"/>
                <a:hlinkClick r:id="rId3"/>
              </a:rPr>
              <a:t>https://ec.europa.eu/info/law/law-topic/data-protection/reform/what-does-general-data-protection-regulation-gdpr-govern_en</a:t>
            </a:r>
            <a:r>
              <a:rPr b="0" i="0" lang="en-IE"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484" name="Google Shape;1484;p94"/>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4400"/>
              <a:buNone/>
            </a:pPr>
            <a:r>
              <a:rPr lang="en-IE"/>
              <a:t>General Data Protection Regulation (GDPR)</a:t>
            </a:r>
            <a:endParaRPr/>
          </a:p>
        </p:txBody>
      </p:sp>
      <p:sp>
        <p:nvSpPr>
          <p:cNvPr id="1485" name="Google Shape;1485;p94"/>
          <p:cNvSpPr txBox="1"/>
          <p:nvPr>
            <p:ph idx="1" type="body"/>
          </p:nvPr>
        </p:nvSpPr>
        <p:spPr>
          <a:xfrm>
            <a:off x="838200" y="1825625"/>
            <a:ext cx="10965000" cy="381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IE"/>
              <a:t>“Regulation … 2016/679 of the European Parliament and of the Council ... regulates the processing by an </a:t>
            </a:r>
            <a:r>
              <a:rPr b="1" lang="en-IE"/>
              <a:t>individual, a company or an organisation</a:t>
            </a:r>
            <a:r>
              <a:rPr lang="en-IE"/>
              <a:t> of </a:t>
            </a:r>
            <a:r>
              <a:rPr b="1" lang="en-IE"/>
              <a:t>personal data</a:t>
            </a:r>
            <a:r>
              <a:rPr lang="en-IE"/>
              <a:t> relating to </a:t>
            </a:r>
            <a:r>
              <a:rPr b="1" lang="en-IE"/>
              <a:t>individuals </a:t>
            </a:r>
            <a:r>
              <a:rPr lang="en-IE"/>
              <a:t>in the EU.”</a:t>
            </a:r>
            <a:endParaRPr/>
          </a:p>
        </p:txBody>
      </p:sp>
      <p:sp>
        <p:nvSpPr>
          <p:cNvPr id="1486" name="Google Shape;1486;p94"/>
          <p:cNvSpPr txBox="1"/>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E" sz="1600">
                <a:solidFill>
                  <a:srgbClr val="595959"/>
                </a:solidFill>
                <a:latin typeface="Garamond"/>
                <a:ea typeface="Garamond"/>
                <a:cs typeface="Garamond"/>
                <a:sym typeface="Garamond"/>
              </a:rPr>
              <a:t>‹#›</a:t>
            </a:fld>
            <a:endParaRPr sz="1600">
              <a:solidFill>
                <a:srgbClr val="595959"/>
              </a:solidFill>
              <a:latin typeface="Garamond"/>
              <a:ea typeface="Garamond"/>
              <a:cs typeface="Garamond"/>
              <a:sym typeface="Garamon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95"/>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SzPts val="4400"/>
              <a:buNone/>
            </a:pPr>
            <a:r>
              <a:rPr lang="en-IE"/>
              <a:t>Personal Data</a:t>
            </a:r>
            <a:endParaRPr/>
          </a:p>
        </p:txBody>
      </p:sp>
      <p:sp>
        <p:nvSpPr>
          <p:cNvPr id="1493" name="Google Shape;1493;p95"/>
          <p:cNvSpPr txBox="1"/>
          <p:nvPr>
            <p:ph idx="1" type="body"/>
          </p:nvPr>
        </p:nvSpPr>
        <p:spPr>
          <a:xfrm>
            <a:off x="838200" y="1323550"/>
            <a:ext cx="10839900" cy="4339800"/>
          </a:xfrm>
          <a:prstGeom prst="rect">
            <a:avLst/>
          </a:prstGeom>
          <a:noFill/>
          <a:ln>
            <a:noFill/>
          </a:ln>
        </p:spPr>
        <p:txBody>
          <a:bodyPr anchorCtr="0" anchor="t" bIns="91425" lIns="91425" spcFirstLastPara="1" rIns="91425" wrap="square" tIns="91425">
            <a:noAutofit/>
          </a:bodyPr>
          <a:lstStyle/>
          <a:p>
            <a:pPr indent="-381000" lvl="0" marL="457200" rtl="0" algn="just">
              <a:lnSpc>
                <a:spcPct val="100000"/>
              </a:lnSpc>
              <a:spcBef>
                <a:spcPts val="0"/>
              </a:spcBef>
              <a:spcAft>
                <a:spcPts val="0"/>
              </a:spcAft>
              <a:buSzPts val="2400"/>
              <a:buChar char="•"/>
            </a:pPr>
            <a:r>
              <a:rPr lang="en-IE" sz="2400"/>
              <a:t>“Personal data is </a:t>
            </a:r>
            <a:r>
              <a:rPr b="1" lang="en-IE" sz="2400"/>
              <a:t>any information that relates to an identified or identifiable living individual</a:t>
            </a:r>
            <a:r>
              <a:rPr lang="en-IE" sz="2400"/>
              <a:t>. </a:t>
            </a:r>
            <a:endParaRPr sz="2400"/>
          </a:p>
          <a:p>
            <a:pPr indent="-381000" lvl="0" marL="457200" rtl="0" algn="just">
              <a:lnSpc>
                <a:spcPct val="100000"/>
              </a:lnSpc>
              <a:spcBef>
                <a:spcPts val="1000"/>
              </a:spcBef>
              <a:spcAft>
                <a:spcPts val="0"/>
              </a:spcAft>
              <a:buSzPts val="2400"/>
              <a:buChar char="•"/>
            </a:pPr>
            <a:r>
              <a:rPr lang="en-IE" sz="2400"/>
              <a:t>Different pieces of </a:t>
            </a:r>
            <a:r>
              <a:rPr b="1" lang="en-IE" sz="2400"/>
              <a:t>information, which collected together can lead to the identification of a particular person, also constitute personal data</a:t>
            </a:r>
            <a:r>
              <a:rPr lang="en-IE" sz="2400"/>
              <a:t>.</a:t>
            </a:r>
            <a:endParaRPr sz="2400"/>
          </a:p>
          <a:p>
            <a:pPr indent="-381000" lvl="0" marL="457200" rtl="0" algn="just">
              <a:lnSpc>
                <a:spcPct val="100000"/>
              </a:lnSpc>
              <a:spcBef>
                <a:spcPts val="1000"/>
              </a:spcBef>
              <a:spcAft>
                <a:spcPts val="0"/>
              </a:spcAft>
              <a:buSzPts val="2400"/>
              <a:buChar char="•"/>
            </a:pPr>
            <a:r>
              <a:rPr lang="en-IE" sz="2400"/>
              <a:t>Personal data that has been </a:t>
            </a:r>
            <a:r>
              <a:rPr b="1" lang="en-IE" sz="2400"/>
              <a:t>de-identified, encrypted or pseudonymised but can be used to re-identify a person remains personal data</a:t>
            </a:r>
            <a:r>
              <a:rPr lang="en-IE" sz="2400"/>
              <a:t> and falls within the scope of the GDPR.</a:t>
            </a:r>
            <a:endParaRPr sz="2400"/>
          </a:p>
          <a:p>
            <a:pPr indent="-381000" lvl="0" marL="457200" rtl="0" algn="just">
              <a:lnSpc>
                <a:spcPct val="100000"/>
              </a:lnSpc>
              <a:spcBef>
                <a:spcPts val="1000"/>
              </a:spcBef>
              <a:spcAft>
                <a:spcPts val="0"/>
              </a:spcAft>
              <a:buSzPts val="2400"/>
              <a:buChar char="•"/>
            </a:pPr>
            <a:r>
              <a:rPr b="1" lang="en-IE" sz="2400"/>
              <a:t>Personal data that has been rendered anonymous</a:t>
            </a:r>
            <a:r>
              <a:rPr lang="en-IE" sz="2400"/>
              <a:t> in such a way that the individual is not or no longer identifiable </a:t>
            </a:r>
            <a:r>
              <a:rPr b="1" lang="en-IE" sz="2400"/>
              <a:t>is no longer considered personal data</a:t>
            </a:r>
            <a:r>
              <a:rPr lang="en-IE" sz="2400"/>
              <a:t>. </a:t>
            </a:r>
            <a:endParaRPr sz="2400"/>
          </a:p>
          <a:p>
            <a:pPr indent="-381000" lvl="0" marL="457200" rtl="0" algn="just">
              <a:lnSpc>
                <a:spcPct val="100000"/>
              </a:lnSpc>
              <a:spcBef>
                <a:spcPts val="1000"/>
              </a:spcBef>
              <a:spcAft>
                <a:spcPts val="1000"/>
              </a:spcAft>
              <a:buSzPts val="2400"/>
              <a:buChar char="•"/>
            </a:pPr>
            <a:r>
              <a:rPr lang="en-IE" sz="2400"/>
              <a:t>For data to be truly anonymised, the </a:t>
            </a:r>
            <a:r>
              <a:rPr b="1" lang="en-IE" sz="2400"/>
              <a:t>anonymisation must be irreversible</a:t>
            </a:r>
            <a:r>
              <a:rPr lang="en-IE" sz="2400"/>
              <a:t>.”</a:t>
            </a:r>
            <a:endParaRPr sz="2400"/>
          </a:p>
        </p:txBody>
      </p:sp>
      <p:sp>
        <p:nvSpPr>
          <p:cNvPr id="1494" name="Google Shape;1494;p95"/>
          <p:cNvSpPr txBox="1"/>
          <p:nvPr/>
        </p:nvSpPr>
        <p:spPr>
          <a:xfrm>
            <a:off x="3658525" y="6023000"/>
            <a:ext cx="5551800" cy="45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IE" sz="1100" u="sng" cap="none" strike="noStrike">
                <a:solidFill>
                  <a:schemeClr val="hlink"/>
                </a:solidFill>
                <a:latin typeface="Arial"/>
                <a:ea typeface="Arial"/>
                <a:cs typeface="Arial"/>
                <a:sym typeface="Arial"/>
                <a:hlinkClick r:id="rId3"/>
              </a:rPr>
              <a:t>https://ec.europa.eu/info/law/law-topic/data-protection/reform/what-personal-data_en</a:t>
            </a:r>
            <a:r>
              <a:rPr b="0" i="0" lang="en-IE"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495" name="Google Shape;1495;p95"/>
          <p:cNvSpPr txBox="1"/>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E" sz="1600">
                <a:solidFill>
                  <a:srgbClr val="595959"/>
                </a:solidFill>
                <a:latin typeface="Garamond"/>
                <a:ea typeface="Garamond"/>
                <a:cs typeface="Garamond"/>
                <a:sym typeface="Garamond"/>
              </a:rPr>
              <a:t>‹#›</a:t>
            </a:fld>
            <a:endParaRPr sz="1600">
              <a:solidFill>
                <a:srgbClr val="595959"/>
              </a:solidFill>
              <a:latin typeface="Garamond"/>
              <a:ea typeface="Garamond"/>
              <a:cs typeface="Garamond"/>
              <a:sym typeface="Garamon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96"/>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SzPts val="4400"/>
              <a:buNone/>
            </a:pPr>
            <a:r>
              <a:rPr lang="en-IE"/>
              <a:t>Data Protection Impact Assessment</a:t>
            </a:r>
            <a:endParaRPr/>
          </a:p>
        </p:txBody>
      </p:sp>
      <p:sp>
        <p:nvSpPr>
          <p:cNvPr id="1502" name="Google Shape;1502;p96"/>
          <p:cNvSpPr txBox="1"/>
          <p:nvPr>
            <p:ph idx="1" type="body"/>
          </p:nvPr>
        </p:nvSpPr>
        <p:spPr>
          <a:xfrm>
            <a:off x="838200" y="1444625"/>
            <a:ext cx="10995000" cy="42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IE" sz="2400"/>
              <a:t>Identify </a:t>
            </a:r>
            <a:r>
              <a:rPr b="1" lang="en-IE" sz="2400"/>
              <a:t>potential data privacy and data protection issues associated with the data collection for a specific (NLP) task</a:t>
            </a:r>
            <a:r>
              <a:rPr lang="en-IE" sz="2400"/>
              <a:t> by answering questions such as:</a:t>
            </a:r>
            <a:endParaRPr sz="2400"/>
          </a:p>
          <a:p>
            <a:pPr indent="-355600" lvl="0" marL="457200" rtl="0" algn="l">
              <a:lnSpc>
                <a:spcPct val="100000"/>
              </a:lnSpc>
              <a:spcBef>
                <a:spcPts val="600"/>
              </a:spcBef>
              <a:spcAft>
                <a:spcPts val="0"/>
              </a:spcAft>
              <a:buSzPts val="2000"/>
              <a:buChar char="•"/>
            </a:pPr>
            <a:r>
              <a:rPr i="1" lang="en-IE" sz="2400"/>
              <a:t>Have you identified the </a:t>
            </a:r>
            <a:r>
              <a:rPr b="1" i="1" lang="en-IE" sz="2400"/>
              <a:t>minimally sufficient amount of data </a:t>
            </a:r>
            <a:r>
              <a:rPr i="1" lang="en-IE" sz="2400"/>
              <a:t>for your purpose?</a:t>
            </a:r>
            <a:endParaRPr i="1" sz="2400"/>
          </a:p>
          <a:p>
            <a:pPr indent="-355600" lvl="0" marL="457200" rtl="0" algn="l">
              <a:lnSpc>
                <a:spcPct val="100000"/>
              </a:lnSpc>
              <a:spcBef>
                <a:spcPts val="600"/>
              </a:spcBef>
              <a:spcAft>
                <a:spcPts val="0"/>
              </a:spcAft>
              <a:buSzPts val="2000"/>
              <a:buChar char="•"/>
            </a:pPr>
            <a:r>
              <a:rPr i="1" lang="en-IE" sz="2400"/>
              <a:t>Have you </a:t>
            </a:r>
            <a:r>
              <a:rPr b="1" i="1" lang="en-IE" sz="2400"/>
              <a:t>informed affected individuals </a:t>
            </a:r>
            <a:r>
              <a:rPr i="1" lang="en-IE" sz="2400"/>
              <a:t>what you are doing with their data?</a:t>
            </a:r>
            <a:endParaRPr i="1" sz="2400"/>
          </a:p>
          <a:p>
            <a:pPr indent="-355600" lvl="0" marL="457200" rtl="0" algn="l">
              <a:lnSpc>
                <a:spcPct val="100000"/>
              </a:lnSpc>
              <a:spcBef>
                <a:spcPts val="600"/>
              </a:spcBef>
              <a:spcAft>
                <a:spcPts val="0"/>
              </a:spcAft>
              <a:buSzPts val="2000"/>
              <a:buChar char="•"/>
            </a:pPr>
            <a:r>
              <a:rPr i="1" lang="en-IE" sz="2400"/>
              <a:t>Have you </a:t>
            </a:r>
            <a:r>
              <a:rPr b="1" i="1" lang="en-IE" sz="2400"/>
              <a:t>identified a secondary use for personal data </a:t>
            </a:r>
            <a:r>
              <a:rPr i="1" lang="en-IE" sz="2400"/>
              <a:t>you collected?</a:t>
            </a:r>
            <a:endParaRPr i="1" sz="2400"/>
          </a:p>
          <a:p>
            <a:pPr indent="-355600" lvl="0" marL="457200" rtl="0" algn="l">
              <a:lnSpc>
                <a:spcPct val="100000"/>
              </a:lnSpc>
              <a:spcBef>
                <a:spcPts val="600"/>
              </a:spcBef>
              <a:spcAft>
                <a:spcPts val="0"/>
              </a:spcAft>
              <a:buSzPts val="2000"/>
              <a:buChar char="•"/>
            </a:pPr>
            <a:r>
              <a:rPr i="1" lang="en-IE" sz="2400"/>
              <a:t>Have you established the </a:t>
            </a:r>
            <a:r>
              <a:rPr b="1" i="1" lang="en-IE" sz="2400"/>
              <a:t>maximum time period required for keeping the data</a:t>
            </a:r>
            <a:r>
              <a:rPr i="1" lang="en-IE" sz="2400"/>
              <a:t>?</a:t>
            </a:r>
            <a:endParaRPr i="1" sz="2400"/>
          </a:p>
          <a:p>
            <a:pPr indent="-355600" lvl="0" marL="457200" rtl="0" algn="l">
              <a:lnSpc>
                <a:spcPct val="100000"/>
              </a:lnSpc>
              <a:spcBef>
                <a:spcPts val="600"/>
              </a:spcBef>
              <a:spcAft>
                <a:spcPts val="0"/>
              </a:spcAft>
              <a:buSzPts val="2000"/>
              <a:buChar char="•"/>
            </a:pPr>
            <a:r>
              <a:rPr i="1" lang="en-IE" sz="2400"/>
              <a:t>Have you developed </a:t>
            </a:r>
            <a:r>
              <a:rPr b="1" i="1" lang="en-IE" sz="2400"/>
              <a:t>appropriate data anonymization strategies</a:t>
            </a:r>
            <a:r>
              <a:rPr i="1" lang="en-IE" sz="2400"/>
              <a:t>?</a:t>
            </a:r>
            <a:endParaRPr i="1" sz="2400"/>
          </a:p>
          <a:p>
            <a:pPr indent="0" lvl="0" marL="0" rtl="0" algn="l">
              <a:lnSpc>
                <a:spcPct val="100000"/>
              </a:lnSpc>
              <a:spcBef>
                <a:spcPts val="600"/>
              </a:spcBef>
              <a:spcAft>
                <a:spcPts val="0"/>
              </a:spcAft>
              <a:buSzPts val="2800"/>
              <a:buNone/>
            </a:pPr>
            <a:r>
              <a:t/>
            </a:r>
            <a:endParaRPr b="1" sz="2400"/>
          </a:p>
          <a:p>
            <a:pPr indent="0" lvl="0" marL="0" rtl="0" algn="l">
              <a:lnSpc>
                <a:spcPct val="100000"/>
              </a:lnSpc>
              <a:spcBef>
                <a:spcPts val="0"/>
              </a:spcBef>
              <a:spcAft>
                <a:spcPts val="0"/>
              </a:spcAft>
              <a:buSzPts val="2800"/>
              <a:buNone/>
            </a:pPr>
            <a:r>
              <a:rPr b="1" lang="en-IE" sz="2400"/>
              <a:t>Data Protection Impact Assessment</a:t>
            </a:r>
            <a:r>
              <a:rPr lang="en-IE" sz="2400"/>
              <a:t> is to be discussed with and approved by the </a:t>
            </a:r>
            <a:r>
              <a:rPr b="1" lang="en-IE" sz="2400"/>
              <a:t>Data Protection Officer</a:t>
            </a:r>
            <a:r>
              <a:rPr lang="en-IE" sz="2400"/>
              <a:t> at the </a:t>
            </a:r>
            <a:r>
              <a:rPr b="1" lang="en-IE" sz="2400"/>
              <a:t>Data Controller</a:t>
            </a:r>
            <a:r>
              <a:rPr lang="en-IE" sz="2400"/>
              <a:t> (organization where the task is done).</a:t>
            </a:r>
            <a:endParaRPr sz="2400"/>
          </a:p>
          <a:p>
            <a:pPr indent="0" lvl="0" marL="0" rtl="0" algn="l">
              <a:lnSpc>
                <a:spcPct val="90000"/>
              </a:lnSpc>
              <a:spcBef>
                <a:spcPts val="1000"/>
              </a:spcBef>
              <a:spcAft>
                <a:spcPts val="0"/>
              </a:spcAft>
              <a:buSzPts val="2800"/>
              <a:buNone/>
            </a:pPr>
            <a:r>
              <a:t/>
            </a:r>
            <a:endParaRPr sz="2400"/>
          </a:p>
        </p:txBody>
      </p:sp>
      <p:sp>
        <p:nvSpPr>
          <p:cNvPr id="1503" name="Google Shape;1503;p96"/>
          <p:cNvSpPr txBox="1"/>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E" sz="1600">
                <a:solidFill>
                  <a:srgbClr val="595959"/>
                </a:solidFill>
                <a:latin typeface="Garamond"/>
                <a:ea typeface="Garamond"/>
                <a:cs typeface="Garamond"/>
                <a:sym typeface="Garamond"/>
              </a:rPr>
              <a:t>‹#›</a:t>
            </a:fld>
            <a:endParaRPr sz="1600">
              <a:solidFill>
                <a:srgbClr val="595959"/>
              </a:solidFill>
              <a:latin typeface="Garamond"/>
              <a:ea typeface="Garamond"/>
              <a:cs typeface="Garamond"/>
              <a:sym typeface="Garamond"/>
            </a:endParaRPr>
          </a:p>
        </p:txBody>
      </p:sp>
      <p:sp>
        <p:nvSpPr>
          <p:cNvPr id="1504" name="Google Shape;1504;p96"/>
          <p:cNvSpPr txBox="1"/>
          <p:nvPr/>
        </p:nvSpPr>
        <p:spPr>
          <a:xfrm>
            <a:off x="3733800" y="6096000"/>
            <a:ext cx="691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100" u="sng">
                <a:solidFill>
                  <a:schemeClr val="hlink"/>
                </a:solidFill>
                <a:hlinkClick r:id="rId3"/>
              </a:rPr>
              <a:t>https://www.dataprotection.ie/en/organisations/know-your-obligations/data-protection-impact-assessments</a:t>
            </a:r>
            <a:r>
              <a:rPr lang="en-IE" sz="1100">
                <a:solidFill>
                  <a:schemeClr val="dk1"/>
                </a:solidFill>
              </a:rPr>
              <a:t> </a:t>
            </a:r>
            <a:endParaRPr sz="1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97"/>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SzPts val="4400"/>
              <a:buNone/>
            </a:pPr>
            <a:r>
              <a:rPr lang="en-IE"/>
              <a:t>Trustworthy AI</a:t>
            </a:r>
            <a:endParaRPr/>
          </a:p>
        </p:txBody>
      </p:sp>
      <p:sp>
        <p:nvSpPr>
          <p:cNvPr id="1510" name="Google Shape;1510;p97"/>
          <p:cNvSpPr txBox="1"/>
          <p:nvPr>
            <p:ph idx="1" type="body"/>
          </p:nvPr>
        </p:nvSpPr>
        <p:spPr>
          <a:xfrm>
            <a:off x="838200" y="1825625"/>
            <a:ext cx="10515600" cy="3954900"/>
          </a:xfrm>
          <a:prstGeom prst="rect">
            <a:avLst/>
          </a:prstGeom>
          <a:noFill/>
          <a:ln>
            <a:noFill/>
          </a:ln>
        </p:spPr>
        <p:txBody>
          <a:bodyPr anchorCtr="0" anchor="t" bIns="91425" lIns="91425" spcFirstLastPara="1" rIns="91425" wrap="square" tIns="91425">
            <a:spAutoFit/>
          </a:bodyPr>
          <a:lstStyle/>
          <a:p>
            <a:pPr indent="0" lvl="0" marL="50800" rtl="0" algn="l">
              <a:lnSpc>
                <a:spcPct val="100000"/>
              </a:lnSpc>
              <a:spcBef>
                <a:spcPts val="0"/>
              </a:spcBef>
              <a:spcAft>
                <a:spcPts val="0"/>
              </a:spcAft>
              <a:buSzPts val="2800"/>
              <a:buNone/>
            </a:pPr>
            <a:r>
              <a:rPr b="1" lang="en-IE" sz="2200">
                <a:latin typeface="Calibri"/>
                <a:ea typeface="Calibri"/>
                <a:cs typeface="Calibri"/>
                <a:sym typeface="Calibri"/>
              </a:rPr>
              <a:t>ETHICS GUIDELINES FOR TRUSTWORTHY AI: High-Level Expert Group on Artificial Intelligence</a:t>
            </a:r>
            <a:endParaRPr sz="2200"/>
          </a:p>
          <a:p>
            <a:pPr indent="0" lvl="0" marL="50800" rtl="0" algn="l">
              <a:lnSpc>
                <a:spcPct val="100000"/>
              </a:lnSpc>
              <a:spcBef>
                <a:spcPts val="1000"/>
              </a:spcBef>
              <a:spcAft>
                <a:spcPts val="0"/>
              </a:spcAft>
              <a:buSzPts val="2800"/>
              <a:buNone/>
            </a:pPr>
            <a:r>
              <a:rPr lang="en-IE" sz="2200">
                <a:latin typeface="Calibri"/>
                <a:ea typeface="Calibri"/>
                <a:cs typeface="Calibri"/>
                <a:sym typeface="Calibri"/>
              </a:rPr>
              <a:t>“Trustworthy AI has three components</a:t>
            </a:r>
            <a:r>
              <a:rPr lang="en-IE" sz="2200"/>
              <a:t> …</a:t>
            </a:r>
            <a:r>
              <a:rPr lang="en-IE" sz="2200">
                <a:latin typeface="Calibri"/>
                <a:ea typeface="Calibri"/>
                <a:cs typeface="Calibri"/>
                <a:sym typeface="Calibri"/>
              </a:rPr>
              <a:t>:</a:t>
            </a:r>
            <a:endParaRPr sz="2200"/>
          </a:p>
          <a:p>
            <a:pPr indent="0" lvl="0" marL="50800" rtl="0" algn="l">
              <a:lnSpc>
                <a:spcPct val="100000"/>
              </a:lnSpc>
              <a:spcBef>
                <a:spcPts val="0"/>
              </a:spcBef>
              <a:spcAft>
                <a:spcPts val="0"/>
              </a:spcAft>
              <a:buSzPts val="2800"/>
              <a:buNone/>
            </a:pPr>
            <a:r>
              <a:rPr lang="en-IE" sz="2200">
                <a:latin typeface="Calibri"/>
                <a:ea typeface="Calibri"/>
                <a:cs typeface="Calibri"/>
                <a:sym typeface="Calibri"/>
              </a:rPr>
              <a:t>1. it should be </a:t>
            </a:r>
            <a:r>
              <a:rPr b="1" lang="en-IE" sz="2200">
                <a:latin typeface="Calibri"/>
                <a:ea typeface="Calibri"/>
                <a:cs typeface="Calibri"/>
                <a:sym typeface="Calibri"/>
              </a:rPr>
              <a:t>lawful</a:t>
            </a:r>
            <a:r>
              <a:rPr lang="en-IE" sz="2200">
                <a:latin typeface="Calibri"/>
                <a:ea typeface="Calibri"/>
                <a:cs typeface="Calibri"/>
                <a:sym typeface="Calibri"/>
              </a:rPr>
              <a:t>, complying with all applicable laws and regulations ;</a:t>
            </a:r>
            <a:endParaRPr sz="2200"/>
          </a:p>
          <a:p>
            <a:pPr indent="0" lvl="0" marL="50800" rtl="0" algn="l">
              <a:lnSpc>
                <a:spcPct val="100000"/>
              </a:lnSpc>
              <a:spcBef>
                <a:spcPts val="0"/>
              </a:spcBef>
              <a:spcAft>
                <a:spcPts val="0"/>
              </a:spcAft>
              <a:buSzPts val="2800"/>
              <a:buNone/>
            </a:pPr>
            <a:r>
              <a:rPr lang="en-IE" sz="2200">
                <a:latin typeface="Calibri"/>
                <a:ea typeface="Calibri"/>
                <a:cs typeface="Calibri"/>
                <a:sym typeface="Calibri"/>
              </a:rPr>
              <a:t>2. it should be </a:t>
            </a:r>
            <a:r>
              <a:rPr b="1" lang="en-IE" sz="2200">
                <a:latin typeface="Calibri"/>
                <a:ea typeface="Calibri"/>
                <a:cs typeface="Calibri"/>
                <a:sym typeface="Calibri"/>
              </a:rPr>
              <a:t>ethical</a:t>
            </a:r>
            <a:r>
              <a:rPr lang="en-IE" sz="2200">
                <a:latin typeface="Calibri"/>
                <a:ea typeface="Calibri"/>
                <a:cs typeface="Calibri"/>
                <a:sym typeface="Calibri"/>
              </a:rPr>
              <a:t>, ensuring adherence to ethical principles and values; and</a:t>
            </a:r>
            <a:endParaRPr sz="2200">
              <a:latin typeface="Calibri"/>
              <a:ea typeface="Calibri"/>
              <a:cs typeface="Calibri"/>
              <a:sym typeface="Calibri"/>
            </a:endParaRPr>
          </a:p>
          <a:p>
            <a:pPr indent="0" lvl="0" marL="50800" rtl="0" algn="l">
              <a:lnSpc>
                <a:spcPct val="100000"/>
              </a:lnSpc>
              <a:spcBef>
                <a:spcPts val="0"/>
              </a:spcBef>
              <a:spcAft>
                <a:spcPts val="0"/>
              </a:spcAft>
              <a:buSzPts val="2800"/>
              <a:buNone/>
            </a:pPr>
            <a:r>
              <a:rPr lang="en-IE" sz="2200">
                <a:latin typeface="Calibri"/>
                <a:ea typeface="Calibri"/>
                <a:cs typeface="Calibri"/>
                <a:sym typeface="Calibri"/>
              </a:rPr>
              <a:t>3. it should be </a:t>
            </a:r>
            <a:r>
              <a:rPr b="1" lang="en-IE" sz="2200">
                <a:latin typeface="Calibri"/>
                <a:ea typeface="Calibri"/>
                <a:cs typeface="Calibri"/>
                <a:sym typeface="Calibri"/>
              </a:rPr>
              <a:t>robust</a:t>
            </a:r>
            <a:r>
              <a:rPr lang="en-IE" sz="2200">
                <a:latin typeface="Calibri"/>
                <a:ea typeface="Calibri"/>
                <a:cs typeface="Calibri"/>
                <a:sym typeface="Calibri"/>
              </a:rPr>
              <a:t>, both from a technical and social perspective, since, even with good  intentions, AI systems can cause unintentional harm.“</a:t>
            </a:r>
            <a:endParaRPr sz="2200">
              <a:latin typeface="Calibri"/>
              <a:ea typeface="Calibri"/>
              <a:cs typeface="Calibri"/>
              <a:sym typeface="Calibri"/>
            </a:endParaRPr>
          </a:p>
          <a:p>
            <a:pPr indent="0" lvl="0" marL="50800" rtl="0" algn="l">
              <a:lnSpc>
                <a:spcPct val="115000"/>
              </a:lnSpc>
              <a:spcBef>
                <a:spcPts val="1200"/>
              </a:spcBef>
              <a:spcAft>
                <a:spcPts val="0"/>
              </a:spcAft>
              <a:buSzPts val="1100"/>
              <a:buNone/>
            </a:pPr>
            <a:r>
              <a:rPr lang="en-IE" sz="2200">
                <a:solidFill>
                  <a:srgbClr val="3F3F3F"/>
                </a:solidFill>
              </a:rPr>
              <a:t>“In an AI context, equality entails that the system’s operations cannot generate unfairly biased outputs (e.g. the </a:t>
            </a:r>
            <a:r>
              <a:rPr b="1" lang="en-IE" sz="2200">
                <a:solidFill>
                  <a:srgbClr val="3F3F3F"/>
                </a:solidFill>
              </a:rPr>
              <a:t>data used to train AI systems should be as inclusive as possible, representing different population groups</a:t>
            </a:r>
            <a:r>
              <a:rPr lang="en-IE" sz="2200">
                <a:solidFill>
                  <a:srgbClr val="3F3F3F"/>
                </a:solidFill>
              </a:rPr>
              <a:t>).”</a:t>
            </a:r>
            <a:endParaRPr sz="2200">
              <a:latin typeface="Arial"/>
              <a:ea typeface="Arial"/>
              <a:cs typeface="Arial"/>
              <a:sym typeface="Arial"/>
            </a:endParaRPr>
          </a:p>
        </p:txBody>
      </p:sp>
      <p:sp>
        <p:nvSpPr>
          <p:cNvPr id="1511" name="Google Shape;1511;p97"/>
          <p:cNvSpPr txBox="1"/>
          <p:nvPr/>
        </p:nvSpPr>
        <p:spPr>
          <a:xfrm>
            <a:off x="3659981" y="6170712"/>
            <a:ext cx="61197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100" u="sng" cap="none" strike="noStrike">
                <a:solidFill>
                  <a:srgbClr val="000000"/>
                </a:solidFill>
                <a:latin typeface="Arial"/>
                <a:ea typeface="Arial"/>
                <a:cs typeface="Arial"/>
                <a:sym typeface="Arial"/>
                <a:hlinkClick r:id="rId3">
                  <a:extLst>
                    <a:ext uri="{A12FA001-AC4F-418D-AE19-62706E023703}">
                      <ahyp:hlinkClr val="tx"/>
                    </a:ext>
                  </a:extLst>
                </a:hlinkClick>
              </a:rPr>
              <a:t>https://www.aepd.es/sites/default/files/2019-12/ai-ethics-guidelines.pdf</a:t>
            </a:r>
            <a:r>
              <a:rPr b="0" i="0" lang="en-IE" sz="1100" u="none" cap="none" strike="noStrike">
                <a:solidFill>
                  <a:srgbClr val="000000"/>
                </a:solidFill>
                <a:latin typeface="Arial"/>
                <a:ea typeface="Arial"/>
                <a:cs typeface="Arial"/>
                <a:sym typeface="Arial"/>
              </a:rPr>
              <a:t> </a:t>
            </a:r>
            <a:endParaRPr sz="1100"/>
          </a:p>
        </p:txBody>
      </p:sp>
      <p:sp>
        <p:nvSpPr>
          <p:cNvPr id="1512" name="Google Shape;1512;p97"/>
          <p:cNvSpPr txBox="1"/>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E" sz="1600">
                <a:solidFill>
                  <a:srgbClr val="595959"/>
                </a:solidFill>
                <a:latin typeface="Garamond"/>
                <a:ea typeface="Garamond"/>
                <a:cs typeface="Garamond"/>
                <a:sym typeface="Garamond"/>
              </a:rPr>
              <a:t>‹#›</a:t>
            </a:fld>
            <a:endParaRPr sz="1600">
              <a:solidFill>
                <a:srgbClr val="595959"/>
              </a:solidFill>
              <a:latin typeface="Garamond"/>
              <a:ea typeface="Garamond"/>
              <a:cs typeface="Garamond"/>
              <a:sym typeface="Garamo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98"/>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SzPts val="4400"/>
              <a:buNone/>
            </a:pPr>
            <a:r>
              <a:rPr lang="en-IE"/>
              <a:t>Bias in NLP </a:t>
            </a:r>
            <a:endParaRPr/>
          </a:p>
        </p:txBody>
      </p:sp>
      <p:pic>
        <p:nvPicPr>
          <p:cNvPr id="1518" name="Google Shape;1518;p98"/>
          <p:cNvPicPr preferRelativeResize="0"/>
          <p:nvPr/>
        </p:nvPicPr>
        <p:blipFill rotWithShape="1">
          <a:blip r:embed="rId3">
            <a:alphaModFix/>
          </a:blip>
          <a:srcRect b="27081" l="26873" r="11953" t="26250"/>
          <a:stretch/>
        </p:blipFill>
        <p:spPr>
          <a:xfrm>
            <a:off x="1562100" y="1483418"/>
            <a:ext cx="9067800" cy="3891164"/>
          </a:xfrm>
          <a:prstGeom prst="rect">
            <a:avLst/>
          </a:prstGeom>
          <a:noFill/>
          <a:ln>
            <a:noFill/>
          </a:ln>
        </p:spPr>
      </p:pic>
      <p:sp>
        <p:nvSpPr>
          <p:cNvPr id="1519" name="Google Shape;1519;p98"/>
          <p:cNvSpPr txBox="1"/>
          <p:nvPr/>
        </p:nvSpPr>
        <p:spPr>
          <a:xfrm>
            <a:off x="3657975" y="5955000"/>
            <a:ext cx="67557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E" sz="1100" u="none" cap="none" strike="noStrike">
                <a:solidFill>
                  <a:srgbClr val="000000"/>
                </a:solidFill>
                <a:latin typeface="Arial"/>
                <a:ea typeface="Arial"/>
                <a:cs typeface="Arial"/>
                <a:sym typeface="Arial"/>
              </a:rPr>
              <a:t>Sun, T., Gaut, A., Tang, S., </a:t>
            </a:r>
            <a:r>
              <a:rPr b="0" i="1" lang="en-IE" sz="1100" u="none" cap="none" strike="noStrike">
                <a:solidFill>
                  <a:srgbClr val="000000"/>
                </a:solidFill>
                <a:latin typeface="Arial"/>
                <a:ea typeface="Arial"/>
                <a:cs typeface="Arial"/>
                <a:sym typeface="Arial"/>
              </a:rPr>
              <a:t>Computational Linguistics (ACL 2019)</a:t>
            </a:r>
            <a:r>
              <a:rPr b="0" i="0" lang="en-IE" sz="1100" u="none" cap="none" strike="noStrike">
                <a:solidFill>
                  <a:srgbClr val="000000"/>
                </a:solidFill>
                <a:latin typeface="Arial"/>
                <a:ea typeface="Arial"/>
                <a:cs typeface="Arial"/>
                <a:sym typeface="Arial"/>
              </a:rPr>
              <a:t>. Huang, Y., ElSherief, M., Zhao, J., Mirza D., Belding E.,  Chang K-W, &amp; Wang, W. Y. (2019). </a:t>
            </a:r>
            <a:r>
              <a:rPr b="1" i="0" lang="en-IE" sz="1100" u="none" cap="none" strike="noStrike">
                <a:solidFill>
                  <a:srgbClr val="000000"/>
                </a:solidFill>
                <a:latin typeface="Arial"/>
                <a:ea typeface="Arial"/>
                <a:cs typeface="Arial"/>
                <a:sym typeface="Arial"/>
              </a:rPr>
              <a:t>Mitigating Gender Bias in Natural Language Processing: Literature Review</a:t>
            </a:r>
            <a:r>
              <a:rPr b="0" i="0" lang="en-IE" sz="1100" u="none" cap="none" strike="noStrike">
                <a:solidFill>
                  <a:srgbClr val="000000"/>
                </a:solidFill>
                <a:latin typeface="Arial"/>
                <a:ea typeface="Arial"/>
                <a:cs typeface="Arial"/>
                <a:sym typeface="Arial"/>
              </a:rPr>
              <a:t>. In </a:t>
            </a:r>
            <a:r>
              <a:rPr b="0" i="1" lang="en-IE" sz="1100" u="none" cap="none" strike="noStrike">
                <a:solidFill>
                  <a:srgbClr val="000000"/>
                </a:solidFill>
                <a:latin typeface="Arial"/>
                <a:ea typeface="Arial"/>
                <a:cs typeface="Arial"/>
                <a:sym typeface="Arial"/>
              </a:rPr>
              <a:t>Proceedings of the 57th </a:t>
            </a:r>
            <a:r>
              <a:rPr i="1" lang="en-IE" sz="1100"/>
              <a:t>ACL Conference</a:t>
            </a:r>
            <a:r>
              <a:rPr b="0" i="0" lang="en-IE" sz="1100" u="none" cap="none" strike="noStrike">
                <a:solidFill>
                  <a:srgbClr val="000000"/>
                </a:solidFill>
                <a:latin typeface="Arial"/>
                <a:ea typeface="Arial"/>
                <a:cs typeface="Arial"/>
                <a:sym typeface="Arial"/>
              </a:rPr>
              <a:t> (pp. 1630-1640).</a:t>
            </a:r>
            <a:endParaRPr sz="1100"/>
          </a:p>
        </p:txBody>
      </p:sp>
      <p:sp>
        <p:nvSpPr>
          <p:cNvPr id="1520" name="Google Shape;1520;p98"/>
          <p:cNvSpPr txBox="1"/>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E" sz="1600">
                <a:solidFill>
                  <a:srgbClr val="595959"/>
                </a:solidFill>
                <a:latin typeface="Garamond"/>
                <a:ea typeface="Garamond"/>
                <a:cs typeface="Garamond"/>
                <a:sym typeface="Garamond"/>
              </a:rPr>
              <a:t>‹#›</a:t>
            </a:fld>
            <a:endParaRPr sz="1600">
              <a:solidFill>
                <a:srgbClr val="595959"/>
              </a:solidFill>
              <a:latin typeface="Garamond"/>
              <a:ea typeface="Garamond"/>
              <a:cs typeface="Garamond"/>
              <a:sym typeface="Garamo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pic>
        <p:nvPicPr>
          <p:cNvPr id="1526" name="Google Shape;1526;p99"/>
          <p:cNvPicPr preferRelativeResize="0"/>
          <p:nvPr/>
        </p:nvPicPr>
        <p:blipFill rotWithShape="1">
          <a:blip r:embed="rId3">
            <a:alphaModFix/>
          </a:blip>
          <a:srcRect b="43121" l="31737" r="16782" t="30156"/>
          <a:stretch/>
        </p:blipFill>
        <p:spPr>
          <a:xfrm>
            <a:off x="762000" y="964519"/>
            <a:ext cx="6438648" cy="2090875"/>
          </a:xfrm>
          <a:prstGeom prst="rect">
            <a:avLst/>
          </a:prstGeom>
          <a:noFill/>
          <a:ln>
            <a:noFill/>
          </a:ln>
        </p:spPr>
      </p:pic>
      <p:sp>
        <p:nvSpPr>
          <p:cNvPr id="1527" name="Google Shape;1527;p99"/>
          <p:cNvSpPr txBox="1"/>
          <p:nvPr>
            <p:ph type="title"/>
          </p:nvPr>
        </p:nvSpPr>
        <p:spPr>
          <a:xfrm>
            <a:off x="838200" y="365125"/>
            <a:ext cx="10800900" cy="1325700"/>
          </a:xfrm>
          <a:prstGeom prst="rect">
            <a:avLst/>
          </a:prstGeom>
          <a:noFill/>
          <a:ln>
            <a:noFill/>
          </a:ln>
        </p:spPr>
        <p:txBody>
          <a:bodyPr anchorCtr="0" anchor="t" bIns="91425" lIns="91425" spcFirstLastPara="1" rIns="91425" wrap="square" tIns="91425">
            <a:noAutofit/>
          </a:bodyPr>
          <a:lstStyle/>
          <a:p>
            <a:pPr indent="0" lvl="0" marL="0" marR="0" rtl="0" algn="r">
              <a:lnSpc>
                <a:spcPct val="90000"/>
              </a:lnSpc>
              <a:spcBef>
                <a:spcPts val="0"/>
              </a:spcBef>
              <a:spcAft>
                <a:spcPts val="0"/>
              </a:spcAft>
              <a:buClr>
                <a:srgbClr val="75114A"/>
              </a:buClr>
              <a:buSzPts val="4400"/>
              <a:buFont typeface="Calibri"/>
              <a:buNone/>
            </a:pPr>
            <a:r>
              <a:rPr lang="en-IE"/>
              <a:t>Data Statements</a:t>
            </a:r>
            <a:endParaRPr/>
          </a:p>
        </p:txBody>
      </p:sp>
      <p:sp>
        <p:nvSpPr>
          <p:cNvPr id="1528" name="Google Shape;1528;p99"/>
          <p:cNvSpPr txBox="1"/>
          <p:nvPr/>
        </p:nvSpPr>
        <p:spPr>
          <a:xfrm>
            <a:off x="3658525" y="6020250"/>
            <a:ext cx="5915100" cy="51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IE" sz="1100" u="none" cap="none" strike="noStrike">
                <a:solidFill>
                  <a:srgbClr val="000000"/>
                </a:solidFill>
                <a:latin typeface="Arial"/>
                <a:ea typeface="Arial"/>
                <a:cs typeface="Arial"/>
                <a:sym typeface="Arial"/>
              </a:rPr>
              <a:t>Bender, E. M., &amp; Friedman, B. (2018). Data statements for natural language processing: Toward mitigating system bias and enabling better science. </a:t>
            </a:r>
            <a:r>
              <a:rPr b="0" i="1" lang="en-IE" sz="1100" u="none" cap="none" strike="noStrike">
                <a:solidFill>
                  <a:srgbClr val="000000"/>
                </a:solidFill>
                <a:latin typeface="Arial"/>
                <a:ea typeface="Arial"/>
                <a:cs typeface="Arial"/>
                <a:sym typeface="Arial"/>
              </a:rPr>
              <a:t>Transactions of the Association for Computational Linguistics</a:t>
            </a:r>
            <a:r>
              <a:rPr b="0" i="0" lang="en-IE" sz="1100" u="none" cap="none" strike="noStrike">
                <a:solidFill>
                  <a:srgbClr val="000000"/>
                </a:solidFill>
                <a:latin typeface="Arial"/>
                <a:ea typeface="Arial"/>
                <a:cs typeface="Arial"/>
                <a:sym typeface="Arial"/>
              </a:rPr>
              <a:t>, </a:t>
            </a:r>
            <a:r>
              <a:rPr b="0" i="1" lang="en-IE" sz="1100" u="none" cap="none" strike="noStrike">
                <a:solidFill>
                  <a:srgbClr val="000000"/>
                </a:solidFill>
                <a:latin typeface="Arial"/>
                <a:ea typeface="Arial"/>
                <a:cs typeface="Arial"/>
                <a:sym typeface="Arial"/>
              </a:rPr>
              <a:t>6</a:t>
            </a:r>
            <a:r>
              <a:rPr b="0" i="0" lang="en-IE" sz="1100" u="none" cap="none" strike="noStrike">
                <a:solidFill>
                  <a:srgbClr val="000000"/>
                </a:solidFill>
                <a:latin typeface="Arial"/>
                <a:ea typeface="Arial"/>
                <a:cs typeface="Arial"/>
                <a:sym typeface="Arial"/>
              </a:rPr>
              <a:t>, 587-604.</a:t>
            </a:r>
            <a:r>
              <a:rPr b="0" i="0" lang="en-IE" sz="11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529" name="Google Shape;1529;p99"/>
          <p:cNvSpPr txBox="1"/>
          <p:nvPr>
            <p:ph idx="1" type="body"/>
          </p:nvPr>
        </p:nvSpPr>
        <p:spPr>
          <a:xfrm>
            <a:off x="838200" y="3571876"/>
            <a:ext cx="10800900" cy="1933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SzPts val="2800"/>
              <a:buNone/>
            </a:pPr>
            <a:r>
              <a:rPr lang="en-IE" sz="2000"/>
              <a:t>“A  </a:t>
            </a:r>
            <a:r>
              <a:rPr b="1" lang="en-IE" sz="2000"/>
              <a:t>data  statement</a:t>
            </a:r>
            <a:r>
              <a:rPr lang="en-IE" sz="2000"/>
              <a:t>  is a characterization of a dataset that provides context to allow developers and users to better understand ... </a:t>
            </a:r>
            <a:r>
              <a:rPr b="1" lang="en-IE" sz="2000"/>
              <a:t>what biases might be reflected in systems built on the software</a:t>
            </a:r>
            <a:r>
              <a:rPr lang="en-IE" sz="2000"/>
              <a:t>.”</a:t>
            </a:r>
            <a:endParaRPr/>
          </a:p>
          <a:p>
            <a:pPr indent="0" lvl="0" marL="0" rtl="0" algn="just">
              <a:lnSpc>
                <a:spcPct val="100000"/>
              </a:lnSpc>
              <a:spcBef>
                <a:spcPts val="1000"/>
              </a:spcBef>
              <a:spcAft>
                <a:spcPts val="0"/>
              </a:spcAft>
              <a:buSzPts val="2800"/>
              <a:buNone/>
            </a:pPr>
            <a:r>
              <a:rPr lang="en-IE" sz="2000"/>
              <a:t>“We propose here that </a:t>
            </a:r>
            <a:r>
              <a:rPr b="1" lang="en-IE" sz="2000"/>
              <a:t>foregrounding the characteristics of our datasets </a:t>
            </a:r>
            <a:r>
              <a:rPr lang="en-IE" sz="2000"/>
              <a:t>can help, by allowing reasoning about what the </a:t>
            </a:r>
            <a:r>
              <a:rPr b="1" lang="en-IE" sz="2000"/>
              <a:t>likely effects </a:t>
            </a:r>
            <a:r>
              <a:rPr lang="en-IE" sz="2000"/>
              <a:t>may be and by making it clearer </a:t>
            </a:r>
            <a:r>
              <a:rPr b="1" lang="en-IE" sz="2000"/>
              <a:t>which populations are and are not represented</a:t>
            </a:r>
            <a:r>
              <a:rPr lang="en-IE" sz="2000"/>
              <a:t>, for both training and test data.”</a:t>
            </a:r>
            <a:endParaRPr sz="2000"/>
          </a:p>
        </p:txBody>
      </p:sp>
      <p:sp>
        <p:nvSpPr>
          <p:cNvPr id="1530" name="Google Shape;1530;p99"/>
          <p:cNvSpPr txBox="1"/>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E" sz="1600">
                <a:solidFill>
                  <a:srgbClr val="595959"/>
                </a:solidFill>
                <a:latin typeface="Garamond"/>
                <a:ea typeface="Garamond"/>
                <a:cs typeface="Garamond"/>
                <a:sym typeface="Garamond"/>
              </a:rPr>
              <a:t>‹#›</a:t>
            </a:fld>
            <a:endParaRPr sz="1600">
              <a:solidFill>
                <a:srgbClr val="595959"/>
              </a:solidFill>
              <a:latin typeface="Garamond"/>
              <a:ea typeface="Garamond"/>
              <a:cs typeface="Garamond"/>
              <a:sym typeface="Garamon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00"/>
          <p:cNvSpPr txBox="1"/>
          <p:nvPr>
            <p:ph type="ctrTitle"/>
          </p:nvPr>
        </p:nvSpPr>
        <p:spPr>
          <a:xfrm>
            <a:off x="6361876" y="731125"/>
            <a:ext cx="56745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Good luck with the exam!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2"/>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Linguistics and NLP</a:t>
            </a:r>
            <a:endParaRPr/>
          </a:p>
        </p:txBody>
      </p:sp>
      <p:sp>
        <p:nvSpPr>
          <p:cNvPr id="310" name="Google Shape;310;p22"/>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1000"/>
              </a:spcBef>
              <a:spcAft>
                <a:spcPts val="0"/>
              </a:spcAft>
              <a:buClr>
                <a:srgbClr val="3F3F3F"/>
              </a:buClr>
              <a:buSzPts val="2800"/>
              <a:buFont typeface="Arial"/>
              <a:buNone/>
            </a:pPr>
            <a:r>
              <a:rPr b="1" i="0" lang="en-IE" u="none" cap="none" strike="noStrike">
                <a:solidFill>
                  <a:srgbClr val="75114A"/>
                </a:solidFill>
                <a:latin typeface="Calibri"/>
                <a:ea typeface="Calibri"/>
                <a:cs typeface="Calibri"/>
                <a:sym typeface="Calibri"/>
              </a:rPr>
              <a:t>Linguistics</a:t>
            </a:r>
            <a:r>
              <a:rPr b="0" i="0" lang="en-IE" u="none" cap="none" strike="noStrike">
                <a:solidFill>
                  <a:srgbClr val="3F3F3F"/>
                </a:solidFill>
                <a:latin typeface="Calibri"/>
                <a:ea typeface="Calibri"/>
                <a:cs typeface="Calibri"/>
                <a:sym typeface="Calibri"/>
              </a:rPr>
              <a:t> </a:t>
            </a:r>
            <a:r>
              <a:rPr b="1" i="0" lang="en-IE" u="none" cap="none" strike="noStrike">
                <a:solidFill>
                  <a:srgbClr val="3F3F3F"/>
                </a:solidFill>
                <a:latin typeface="Calibri"/>
                <a:ea typeface="Calibri"/>
                <a:cs typeface="Calibri"/>
                <a:sym typeface="Calibri"/>
              </a:rPr>
              <a:t>develops a theory </a:t>
            </a:r>
            <a:r>
              <a:rPr b="0" i="0" lang="en-IE" u="none" cap="none" strike="noStrike">
                <a:solidFill>
                  <a:srgbClr val="3F3F3F"/>
                </a:solidFill>
                <a:latin typeface="Calibri"/>
                <a:ea typeface="Calibri"/>
                <a:cs typeface="Calibri"/>
                <a:sym typeface="Calibri"/>
              </a:rPr>
              <a:t>that explains</a:t>
            </a:r>
            <a:endParaRPr/>
          </a:p>
          <a:p>
            <a:pPr indent="0" lvl="1" marL="533400" marR="0" rtl="0" algn="l">
              <a:lnSpc>
                <a:spcPct val="150000"/>
              </a:lnSpc>
              <a:spcBef>
                <a:spcPts val="0"/>
              </a:spcBef>
              <a:spcAft>
                <a:spcPts val="0"/>
              </a:spcAft>
              <a:buClr>
                <a:srgbClr val="3F3F3F"/>
              </a:buClr>
              <a:buSzPts val="2400"/>
              <a:buFont typeface="Arial"/>
              <a:buNone/>
            </a:pPr>
            <a:r>
              <a:rPr b="0" i="0" lang="en-IE" u="none" cap="none" strike="noStrike">
                <a:solidFill>
                  <a:srgbClr val="3F3F3F"/>
                </a:solidFill>
                <a:latin typeface="Calibri"/>
                <a:ea typeface="Calibri"/>
                <a:cs typeface="Calibri"/>
                <a:sym typeface="Calibri"/>
              </a:rPr>
              <a:t>use of language </a:t>
            </a:r>
            <a:r>
              <a:rPr lang="en-IE"/>
              <a:t>- </a:t>
            </a:r>
            <a:r>
              <a:rPr b="0" i="0" lang="en-IE" u="none" cap="none" strike="noStrike">
                <a:solidFill>
                  <a:srgbClr val="3F3F3F"/>
                </a:solidFill>
                <a:latin typeface="Calibri"/>
                <a:ea typeface="Calibri"/>
                <a:cs typeface="Calibri"/>
                <a:sym typeface="Calibri"/>
              </a:rPr>
              <a:t>‘language performance’</a:t>
            </a:r>
            <a:endParaRPr/>
          </a:p>
          <a:p>
            <a:pPr indent="0" lvl="1" marL="533400" marR="0" rtl="0" algn="l">
              <a:lnSpc>
                <a:spcPct val="150000"/>
              </a:lnSpc>
              <a:spcBef>
                <a:spcPts val="0"/>
              </a:spcBef>
              <a:spcAft>
                <a:spcPts val="0"/>
              </a:spcAft>
              <a:buClr>
                <a:srgbClr val="3F3F3F"/>
              </a:buClr>
              <a:buSzPts val="2400"/>
              <a:buFont typeface="Arial"/>
              <a:buNone/>
            </a:pPr>
            <a:r>
              <a:rPr b="0" i="0" lang="en-IE" u="none" cap="none" strike="noStrike">
                <a:solidFill>
                  <a:srgbClr val="3F3F3F"/>
                </a:solidFill>
                <a:latin typeface="Calibri"/>
                <a:ea typeface="Calibri"/>
                <a:cs typeface="Calibri"/>
                <a:sym typeface="Calibri"/>
              </a:rPr>
              <a:t>knowledge and acquisition of language </a:t>
            </a:r>
            <a:r>
              <a:rPr lang="en-IE"/>
              <a:t>- </a:t>
            </a:r>
            <a:r>
              <a:rPr b="0" i="0" lang="en-IE" u="none" cap="none" strike="noStrike">
                <a:solidFill>
                  <a:srgbClr val="3F3F3F"/>
                </a:solidFill>
                <a:latin typeface="Calibri"/>
                <a:ea typeface="Calibri"/>
                <a:cs typeface="Calibri"/>
                <a:sym typeface="Calibri"/>
              </a:rPr>
              <a:t>‘language competence’</a:t>
            </a:r>
            <a:endParaRPr/>
          </a:p>
          <a:p>
            <a:pPr indent="0" lvl="0" marL="0" marR="0" rtl="0" algn="l">
              <a:lnSpc>
                <a:spcPct val="150000"/>
              </a:lnSpc>
              <a:spcBef>
                <a:spcPts val="1000"/>
              </a:spcBef>
              <a:spcAft>
                <a:spcPts val="0"/>
              </a:spcAft>
              <a:buClr>
                <a:srgbClr val="3F3F3F"/>
              </a:buClr>
              <a:buSzPts val="2800"/>
              <a:buFont typeface="Arial"/>
              <a:buNone/>
            </a:pPr>
            <a:r>
              <a:rPr b="1" i="0" lang="en-IE" u="none" cap="none" strike="noStrike">
                <a:solidFill>
                  <a:srgbClr val="75114A"/>
                </a:solidFill>
                <a:latin typeface="Calibri"/>
                <a:ea typeface="Calibri"/>
                <a:cs typeface="Calibri"/>
                <a:sym typeface="Calibri"/>
              </a:rPr>
              <a:t>NLP</a:t>
            </a:r>
            <a:r>
              <a:rPr b="0" i="0" lang="en-IE" u="none" cap="none" strike="noStrike">
                <a:solidFill>
                  <a:srgbClr val="3F3F3F"/>
                </a:solidFill>
                <a:latin typeface="Calibri"/>
                <a:ea typeface="Calibri"/>
                <a:cs typeface="Calibri"/>
                <a:sym typeface="Calibri"/>
              </a:rPr>
              <a:t> </a:t>
            </a:r>
            <a:r>
              <a:rPr b="1" i="0" lang="en-IE" u="none" cap="none" strike="noStrike">
                <a:solidFill>
                  <a:srgbClr val="3F3F3F"/>
                </a:solidFill>
                <a:latin typeface="Calibri"/>
                <a:ea typeface="Calibri"/>
                <a:cs typeface="Calibri"/>
                <a:sym typeface="Calibri"/>
              </a:rPr>
              <a:t>employ this theory </a:t>
            </a:r>
            <a:r>
              <a:rPr b="0" i="0" lang="en-IE" u="none" cap="none" strike="noStrike">
                <a:solidFill>
                  <a:srgbClr val="3F3F3F"/>
                </a:solidFill>
                <a:latin typeface="Calibri"/>
                <a:ea typeface="Calibri"/>
                <a:cs typeface="Calibri"/>
                <a:sym typeface="Calibri"/>
              </a:rPr>
              <a:t>(among others) to utilise/model</a:t>
            </a:r>
            <a:endParaRPr/>
          </a:p>
          <a:p>
            <a:pPr indent="0" lvl="1" marL="533400" marR="0" rtl="0" algn="l">
              <a:lnSpc>
                <a:spcPct val="150000"/>
              </a:lnSpc>
              <a:spcBef>
                <a:spcPts val="0"/>
              </a:spcBef>
              <a:spcAft>
                <a:spcPts val="0"/>
              </a:spcAft>
              <a:buClr>
                <a:srgbClr val="3F3F3F"/>
              </a:buClr>
              <a:buSzPts val="2400"/>
              <a:buFont typeface="Arial"/>
              <a:buNone/>
            </a:pPr>
            <a:r>
              <a:rPr b="0" i="0" lang="en-IE" u="none" cap="none" strike="noStrike">
                <a:solidFill>
                  <a:srgbClr val="3F3F3F"/>
                </a:solidFill>
                <a:latin typeface="Calibri"/>
                <a:ea typeface="Calibri"/>
                <a:cs typeface="Calibri"/>
                <a:sym typeface="Calibri"/>
              </a:rPr>
              <a:t>use of language - </a:t>
            </a:r>
            <a:r>
              <a:rPr b="1" i="0" lang="en-IE" u="none" cap="none" strike="noStrike">
                <a:solidFill>
                  <a:srgbClr val="3F3F3F"/>
                </a:solidFill>
                <a:latin typeface="Calibri"/>
                <a:ea typeface="Calibri"/>
                <a:cs typeface="Calibri"/>
                <a:sym typeface="Calibri"/>
              </a:rPr>
              <a:t>data </a:t>
            </a:r>
            <a:endParaRPr b="0" i="0" u="none" cap="none" strike="noStrike">
              <a:solidFill>
                <a:srgbClr val="3F3F3F"/>
              </a:solidFill>
              <a:latin typeface="Calibri"/>
              <a:ea typeface="Calibri"/>
              <a:cs typeface="Calibri"/>
              <a:sym typeface="Calibri"/>
            </a:endParaRPr>
          </a:p>
          <a:p>
            <a:pPr indent="0" lvl="1" marL="533400" marR="0" rtl="0" algn="l">
              <a:lnSpc>
                <a:spcPct val="150000"/>
              </a:lnSpc>
              <a:spcBef>
                <a:spcPts val="0"/>
              </a:spcBef>
              <a:spcAft>
                <a:spcPts val="0"/>
              </a:spcAft>
              <a:buClr>
                <a:srgbClr val="3F3F3F"/>
              </a:buClr>
              <a:buSzPts val="2400"/>
              <a:buFont typeface="Arial"/>
              <a:buNone/>
            </a:pPr>
            <a:r>
              <a:rPr b="0" i="0" lang="en-IE" u="none" cap="none" strike="noStrike">
                <a:solidFill>
                  <a:srgbClr val="3F3F3F"/>
                </a:solidFill>
                <a:latin typeface="Calibri"/>
                <a:ea typeface="Calibri"/>
                <a:cs typeface="Calibri"/>
                <a:sym typeface="Calibri"/>
              </a:rPr>
              <a:t>knowledge and acquisition of language - </a:t>
            </a:r>
            <a:r>
              <a:rPr b="1" i="0" lang="en-IE" u="none" cap="none" strike="noStrike">
                <a:solidFill>
                  <a:srgbClr val="3F3F3F"/>
                </a:solidFill>
                <a:latin typeface="Calibri"/>
                <a:ea typeface="Calibri"/>
                <a:cs typeface="Calibri"/>
                <a:sym typeface="Calibri"/>
              </a:rPr>
              <a:t>models</a:t>
            </a:r>
            <a:endParaRPr b="0" i="0" u="none" cap="none" strike="noStrike">
              <a:solidFill>
                <a:srgbClr val="3F3F3F"/>
              </a:solidFill>
              <a:latin typeface="Calibri"/>
              <a:ea typeface="Calibri"/>
              <a:cs typeface="Calibri"/>
              <a:sym typeface="Calibri"/>
            </a:endParaRPr>
          </a:p>
          <a:p>
            <a:pPr indent="-228600" lvl="0" marL="457200" marR="0" rtl="0" algn="l">
              <a:lnSpc>
                <a:spcPct val="90000"/>
              </a:lnSpc>
              <a:spcBef>
                <a:spcPts val="0"/>
              </a:spcBef>
              <a:spcAft>
                <a:spcPts val="0"/>
              </a:spcAft>
              <a:buClr>
                <a:srgbClr val="3F3F3F"/>
              </a:buClr>
              <a:buSzPts val="2800"/>
              <a:buFont typeface="Arial"/>
              <a:buNone/>
            </a:pPr>
            <a:r>
              <a:t/>
            </a:r>
            <a:endParaRPr/>
          </a:p>
        </p:txBody>
      </p:sp>
      <p:sp>
        <p:nvSpPr>
          <p:cNvPr id="311" name="Google Shape;311;p22"/>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
        <p:nvSpPr>
          <p:cNvPr id="312" name="Google Shape;312;p22"/>
          <p:cNvSpPr/>
          <p:nvPr/>
        </p:nvSpPr>
        <p:spPr>
          <a:xfrm>
            <a:off x="8953818" y="1455072"/>
            <a:ext cx="2880000" cy="1440000"/>
          </a:xfrm>
          <a:prstGeom prst="ellipse">
            <a:avLst/>
          </a:prstGeom>
          <a:solidFill>
            <a:schemeClr val="accent6">
              <a:alpha val="498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E" sz="2400" u="none" cap="none" strike="noStrike">
                <a:solidFill>
                  <a:schemeClr val="lt1"/>
                </a:solidFill>
                <a:latin typeface="Arial"/>
                <a:ea typeface="Arial"/>
                <a:cs typeface="Arial"/>
                <a:sym typeface="Arial"/>
              </a:rPr>
              <a:t>Linguistics</a:t>
            </a:r>
            <a:endParaRPr/>
          </a:p>
        </p:txBody>
      </p:sp>
      <p:sp>
        <p:nvSpPr>
          <p:cNvPr id="313" name="Google Shape;313;p22"/>
          <p:cNvSpPr/>
          <p:nvPr/>
        </p:nvSpPr>
        <p:spPr>
          <a:xfrm>
            <a:off x="9673818" y="2709000"/>
            <a:ext cx="1440000" cy="1440000"/>
          </a:xfrm>
          <a:prstGeom prst="ellipse">
            <a:avLst/>
          </a:prstGeom>
          <a:solidFill>
            <a:schemeClr val="accent3">
              <a:alpha val="498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E" sz="2400" u="none" cap="none" strike="noStrike">
                <a:solidFill>
                  <a:schemeClr val="lt1"/>
                </a:solidFill>
                <a:latin typeface="Arial"/>
                <a:ea typeface="Arial"/>
                <a:cs typeface="Arial"/>
                <a:sym typeface="Arial"/>
              </a:rPr>
              <a:t>NLP</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